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</p:sldIdLst>
  <p:sldSz cx="18288000" cy="10287000"/>
  <p:notesSz cx="6858000" cy="9144000"/>
  <p:embeddedFontLst>
    <p:embeddedFont>
      <p:font typeface="Rosario Bold" charset="0"/>
      <p:regular r:id="rId52"/>
    </p:embeddedFont>
    <p:embeddedFont>
      <p:font typeface="Inter Bold" charset="0"/>
      <p:regular r:id="rId53"/>
    </p:embeddedFont>
    <p:embeddedFont>
      <p:font typeface="Calibri" pitchFamily="34" charset="0"/>
      <p:regular r:id="rId54"/>
      <p:bold r:id="rId55"/>
      <p:italic r:id="rId56"/>
      <p:boldItalic r:id="rId57"/>
    </p:embeddedFont>
    <p:embeddedFont>
      <p:font typeface="Inter" charset="0"/>
      <p:regular r:id="rId58"/>
    </p:embeddedFont>
    <p:embeddedFont>
      <p:font typeface="Open Sans" pitchFamily="34" charset="0"/>
      <p:regular r:id="rId59"/>
      <p:bold r:id="rId60"/>
    </p:embeddedFont>
    <p:embeddedFont>
      <p:font typeface="Open Sans Bold" pitchFamily="34" charset="0"/>
      <p:bold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-59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61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2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2.svg"/><Relationship Id="rId7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svg"/><Relationship Id="rId7" Type="http://schemas.openxmlformats.org/officeDocument/2006/relationships/image" Target="../media/image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31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2.sv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7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2.svg"/><Relationship Id="rId7" Type="http://schemas.openxmlformats.org/officeDocument/2006/relationships/image" Target="../media/image7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52.svg"/><Relationship Id="rId7" Type="http://schemas.openxmlformats.org/officeDocument/2006/relationships/image" Target="../media/image8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2.sv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8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9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7" Type="http://schemas.openxmlformats.org/officeDocument/2006/relationships/image" Target="../media/image9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52.svg"/><Relationship Id="rId7" Type="http://schemas.openxmlformats.org/officeDocument/2006/relationships/image" Target="../media/image10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34.png"/><Relationship Id="rId9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0.sv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3.png"/><Relationship Id="rId5" Type="http://schemas.openxmlformats.org/officeDocument/2006/relationships/image" Target="../media/image16.png"/><Relationship Id="rId10" Type="http://schemas.openxmlformats.org/officeDocument/2006/relationships/image" Target="../media/image25.sv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84888" y="-5151789"/>
            <a:ext cx="8275151" cy="18621426"/>
            <a:chOff x="0" y="0"/>
            <a:chExt cx="11033535" cy="24828568"/>
          </a:xfrm>
        </p:grpSpPr>
        <p:sp>
          <p:nvSpPr>
            <p:cNvPr id="3" name="Freeform 3"/>
            <p:cNvSpPr/>
            <p:nvPr/>
          </p:nvSpPr>
          <p:spPr>
            <a:xfrm>
              <a:off x="0" y="11208012"/>
              <a:ext cx="11033535" cy="13620556"/>
            </a:xfrm>
            <a:custGeom>
              <a:avLst/>
              <a:gdLst/>
              <a:ahLst/>
              <a:cxnLst/>
              <a:rect l="l" t="t" r="r" b="b"/>
              <a:pathLst>
                <a:path w="11033535" h="13620556">
                  <a:moveTo>
                    <a:pt x="0" y="0"/>
                  </a:moveTo>
                  <a:lnTo>
                    <a:pt x="11033535" y="0"/>
                  </a:lnTo>
                  <a:lnTo>
                    <a:pt x="11033535" y="13620556"/>
                  </a:lnTo>
                  <a:lnTo>
                    <a:pt x="0" y="13620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1033535" cy="13620556"/>
            </a:xfrm>
            <a:custGeom>
              <a:avLst/>
              <a:gdLst/>
              <a:ahLst/>
              <a:cxnLst/>
              <a:rect l="l" t="t" r="r" b="b"/>
              <a:pathLst>
                <a:path w="11033535" h="13620556">
                  <a:moveTo>
                    <a:pt x="0" y="0"/>
                  </a:moveTo>
                  <a:lnTo>
                    <a:pt x="11033535" y="0"/>
                  </a:lnTo>
                  <a:lnTo>
                    <a:pt x="11033535" y="13620556"/>
                  </a:lnTo>
                  <a:lnTo>
                    <a:pt x="0" y="13620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348854" y="8288851"/>
            <a:ext cx="6040022" cy="1690564"/>
          </a:xfrm>
          <a:custGeom>
            <a:avLst/>
            <a:gdLst/>
            <a:ahLst/>
            <a:cxnLst/>
            <a:rect l="l" t="t" r="r" b="b"/>
            <a:pathLst>
              <a:path w="6040022" h="1690564">
                <a:moveTo>
                  <a:pt x="0" y="0"/>
                </a:moveTo>
                <a:lnTo>
                  <a:pt x="6040021" y="0"/>
                </a:lnTo>
                <a:lnTo>
                  <a:pt x="6040021" y="1690564"/>
                </a:lnTo>
                <a:lnTo>
                  <a:pt x="0" y="169056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663156"/>
            <a:ext cx="9494439" cy="1765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25"/>
              </a:lnSpc>
            </a:pPr>
            <a:r>
              <a:rPr lang="en-US" sz="12500">
                <a:solidFill>
                  <a:srgbClr val="000000"/>
                </a:solidFill>
                <a:latin typeface="Rosario Bold"/>
              </a:rPr>
              <a:t>Smart Taxi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368864" y="3784486"/>
            <a:ext cx="9766846" cy="1062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8"/>
              </a:lnSpc>
              <a:spcBef>
                <a:spcPct val="0"/>
              </a:spcBef>
            </a:pPr>
            <a:r>
              <a:rPr lang="en-US" sz="6163">
                <a:solidFill>
                  <a:srgbClr val="000000"/>
                </a:solidFill>
                <a:latin typeface="Inter Bold"/>
              </a:rPr>
              <a:t>Revue de Projet 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94670" y="6554586"/>
            <a:ext cx="4237911" cy="2990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1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Inter Bold"/>
              </a:rPr>
              <a:t>BAENTS Brayan</a:t>
            </a:r>
          </a:p>
          <a:p>
            <a:pPr algn="l">
              <a:lnSpc>
                <a:spcPts val="4761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Inter Bold"/>
              </a:rPr>
              <a:t>FOUTERET Gautier</a:t>
            </a:r>
          </a:p>
          <a:p>
            <a:pPr algn="l">
              <a:lnSpc>
                <a:spcPts val="4761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Inter Bold"/>
              </a:rPr>
              <a:t>ONDO THOME Larry</a:t>
            </a:r>
          </a:p>
          <a:p>
            <a:pPr algn="l">
              <a:lnSpc>
                <a:spcPts val="4761"/>
              </a:lnSpc>
              <a:spcBef>
                <a:spcPct val="0"/>
              </a:spcBef>
            </a:pPr>
            <a:endParaRPr/>
          </a:p>
          <a:p>
            <a:pPr algn="l">
              <a:lnSpc>
                <a:spcPts val="4761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Inter Bold"/>
              </a:rPr>
              <a:t>B2SNIR  </a:t>
            </a:r>
          </a:p>
        </p:txBody>
      </p:sp>
      <p:sp>
        <p:nvSpPr>
          <p:cNvPr id="9" name="Freeform 9"/>
          <p:cNvSpPr/>
          <p:nvPr/>
        </p:nvSpPr>
        <p:spPr>
          <a:xfrm>
            <a:off x="15528448" y="0"/>
            <a:ext cx="2759552" cy="2193628"/>
          </a:xfrm>
          <a:custGeom>
            <a:avLst/>
            <a:gdLst/>
            <a:ahLst/>
            <a:cxnLst/>
            <a:rect l="l" t="t" r="r" b="b"/>
            <a:pathLst>
              <a:path w="2759552" h="2193628">
                <a:moveTo>
                  <a:pt x="0" y="0"/>
                </a:moveTo>
                <a:lnTo>
                  <a:pt x="2759552" y="0"/>
                </a:lnTo>
                <a:lnTo>
                  <a:pt x="2759552" y="2193628"/>
                </a:lnTo>
                <a:lnTo>
                  <a:pt x="0" y="2193628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45589" y="4424946"/>
            <a:ext cx="7917976" cy="6846048"/>
          </a:xfrm>
          <a:custGeom>
            <a:avLst/>
            <a:gdLst/>
            <a:ahLst/>
            <a:cxnLst/>
            <a:rect l="l" t="t" r="r" b="b"/>
            <a:pathLst>
              <a:path w="7917976" h="6846048">
                <a:moveTo>
                  <a:pt x="0" y="0"/>
                </a:moveTo>
                <a:lnTo>
                  <a:pt x="7917977" y="0"/>
                </a:lnTo>
                <a:lnTo>
                  <a:pt x="7917977" y="6846049"/>
                </a:lnTo>
                <a:lnTo>
                  <a:pt x="0" y="684604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70024" y="0"/>
            <a:ext cx="7917976" cy="6846048"/>
          </a:xfrm>
          <a:custGeom>
            <a:avLst/>
            <a:gdLst/>
            <a:ahLst/>
            <a:cxnLst/>
            <a:rect l="l" t="t" r="r" b="b"/>
            <a:pathLst>
              <a:path w="7917976" h="6846048">
                <a:moveTo>
                  <a:pt x="0" y="0"/>
                </a:moveTo>
                <a:lnTo>
                  <a:pt x="7917976" y="0"/>
                </a:lnTo>
                <a:lnTo>
                  <a:pt x="7917976" y="6846048"/>
                </a:lnTo>
                <a:lnTo>
                  <a:pt x="0" y="684604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870388" y="6373525"/>
            <a:ext cx="472523" cy="472523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BF1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5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870388" y="6958215"/>
            <a:ext cx="472523" cy="47252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D85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53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649723" y="7609617"/>
            <a:ext cx="3460469" cy="253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485">
                <a:solidFill>
                  <a:srgbClr val="000000"/>
                </a:solidFill>
                <a:latin typeface="Open Sans"/>
              </a:rPr>
              <a:t>FOUTERET Gautier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889996" y="7545039"/>
            <a:ext cx="472523" cy="47252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ACE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53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889996" y="8131862"/>
            <a:ext cx="472523" cy="465917"/>
            <a:chOff x="0" y="0"/>
            <a:chExt cx="812800" cy="80143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01436"/>
            </a:xfrm>
            <a:custGeom>
              <a:avLst/>
              <a:gdLst/>
              <a:ahLst/>
              <a:cxnLst/>
              <a:rect l="l" t="t" r="r" b="b"/>
              <a:pathLst>
                <a:path w="812800" h="801436">
                  <a:moveTo>
                    <a:pt x="406400" y="0"/>
                  </a:moveTo>
                  <a:cubicBezTo>
                    <a:pt x="181951" y="0"/>
                    <a:pt x="0" y="179408"/>
                    <a:pt x="0" y="400718"/>
                  </a:cubicBezTo>
                  <a:cubicBezTo>
                    <a:pt x="0" y="622028"/>
                    <a:pt x="181951" y="801436"/>
                    <a:pt x="406400" y="801436"/>
                  </a:cubicBezTo>
                  <a:cubicBezTo>
                    <a:pt x="630849" y="801436"/>
                    <a:pt x="812800" y="622028"/>
                    <a:pt x="812800" y="400718"/>
                  </a:cubicBezTo>
                  <a:cubicBezTo>
                    <a:pt x="812800" y="179408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0F0F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46560"/>
              <a:ext cx="660400" cy="679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5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889996" y="8712079"/>
            <a:ext cx="472523" cy="465938"/>
            <a:chOff x="0" y="0"/>
            <a:chExt cx="812800" cy="80147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01472"/>
            </a:xfrm>
            <a:custGeom>
              <a:avLst/>
              <a:gdLst/>
              <a:ahLst/>
              <a:cxnLst/>
              <a:rect l="l" t="t" r="r" b="b"/>
              <a:pathLst>
                <a:path w="812800" h="801472">
                  <a:moveTo>
                    <a:pt x="406400" y="0"/>
                  </a:moveTo>
                  <a:cubicBezTo>
                    <a:pt x="181951" y="0"/>
                    <a:pt x="0" y="179416"/>
                    <a:pt x="0" y="400736"/>
                  </a:cubicBezTo>
                  <a:cubicBezTo>
                    <a:pt x="0" y="622056"/>
                    <a:pt x="181951" y="801472"/>
                    <a:pt x="406400" y="801472"/>
                  </a:cubicBezTo>
                  <a:cubicBezTo>
                    <a:pt x="630849" y="801472"/>
                    <a:pt x="812800" y="622056"/>
                    <a:pt x="812800" y="400736"/>
                  </a:cubicBezTo>
                  <a:cubicBezTo>
                    <a:pt x="812800" y="179416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1823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46563"/>
              <a:ext cx="660400" cy="6797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53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315038" y="254854"/>
            <a:ext cx="11382346" cy="6465236"/>
          </a:xfrm>
          <a:custGeom>
            <a:avLst/>
            <a:gdLst/>
            <a:ahLst/>
            <a:cxnLst/>
            <a:rect l="l" t="t" r="r" b="b"/>
            <a:pathLst>
              <a:path w="11382346" h="6465236">
                <a:moveTo>
                  <a:pt x="0" y="0"/>
                </a:moveTo>
                <a:lnTo>
                  <a:pt x="11382346" y="0"/>
                </a:lnTo>
                <a:lnTo>
                  <a:pt x="11382346" y="6465236"/>
                </a:lnTo>
                <a:lnTo>
                  <a:pt x="0" y="646523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15038" y="6720090"/>
            <a:ext cx="11382346" cy="3376119"/>
          </a:xfrm>
          <a:custGeom>
            <a:avLst/>
            <a:gdLst/>
            <a:ahLst/>
            <a:cxnLst/>
            <a:rect l="l" t="t" r="r" b="b"/>
            <a:pathLst>
              <a:path w="11382346" h="3376119">
                <a:moveTo>
                  <a:pt x="0" y="0"/>
                </a:moveTo>
                <a:lnTo>
                  <a:pt x="11382346" y="0"/>
                </a:lnTo>
                <a:lnTo>
                  <a:pt x="11382346" y="3376120"/>
                </a:lnTo>
                <a:lnTo>
                  <a:pt x="0" y="337612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2889996" y="2890407"/>
            <a:ext cx="3340913" cy="1378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9"/>
              </a:lnSpc>
              <a:spcBef>
                <a:spcPct val="0"/>
              </a:spcBef>
            </a:pPr>
            <a:r>
              <a:rPr lang="en-US" sz="3393">
                <a:solidFill>
                  <a:srgbClr val="000000"/>
                </a:solidFill>
                <a:latin typeface="Rosario Bold"/>
              </a:rPr>
              <a:t>Les diagrammes : d</a:t>
            </a:r>
            <a:r>
              <a:rPr lang="en-US" sz="3393" u="none">
                <a:solidFill>
                  <a:srgbClr val="000000"/>
                </a:solidFill>
                <a:latin typeface="Rosario Bold"/>
              </a:rPr>
              <a:t>iagramme de Gantt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10/58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649723" y="6457476"/>
            <a:ext cx="3460469" cy="253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485">
                <a:solidFill>
                  <a:srgbClr val="000000"/>
                </a:solidFill>
                <a:latin typeface="Open Sans"/>
              </a:rPr>
              <a:t>Larry Ondo Thome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70807" y="7044300"/>
            <a:ext cx="3460469" cy="253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485">
                <a:solidFill>
                  <a:srgbClr val="000000"/>
                </a:solidFill>
                <a:latin typeface="Open Sans"/>
              </a:rPr>
              <a:t>BAENTS Brayan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98777" y="8198537"/>
            <a:ext cx="3460469" cy="253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80"/>
              </a:lnSpc>
            </a:pPr>
            <a:r>
              <a:rPr lang="en-US" sz="1485">
                <a:solidFill>
                  <a:srgbClr val="000000"/>
                </a:solidFill>
                <a:latin typeface="Open Sans"/>
              </a:rPr>
              <a:t>Partie commune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605873" y="8785001"/>
            <a:ext cx="1548170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Open Sans"/>
              </a:rPr>
              <a:t>Vacances Scolaires</a:t>
            </a:r>
          </a:p>
        </p:txBody>
      </p:sp>
      <p:sp>
        <p:nvSpPr>
          <p:cNvPr id="28" name="Freeform 28"/>
          <p:cNvSpPr/>
          <p:nvPr/>
        </p:nvSpPr>
        <p:spPr>
          <a:xfrm>
            <a:off x="15528448" y="0"/>
            <a:ext cx="2759552" cy="2193628"/>
          </a:xfrm>
          <a:custGeom>
            <a:avLst/>
            <a:gdLst/>
            <a:ahLst/>
            <a:cxnLst/>
            <a:rect l="l" t="t" r="r" b="b"/>
            <a:pathLst>
              <a:path w="2759552" h="2193628">
                <a:moveTo>
                  <a:pt x="0" y="0"/>
                </a:moveTo>
                <a:lnTo>
                  <a:pt x="2759552" y="0"/>
                </a:lnTo>
                <a:lnTo>
                  <a:pt x="2759552" y="2193628"/>
                </a:lnTo>
                <a:lnTo>
                  <a:pt x="0" y="219362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45589" y="4424946"/>
            <a:ext cx="7917976" cy="6846048"/>
          </a:xfrm>
          <a:custGeom>
            <a:avLst/>
            <a:gdLst/>
            <a:ahLst/>
            <a:cxnLst/>
            <a:rect l="l" t="t" r="r" b="b"/>
            <a:pathLst>
              <a:path w="7917976" h="6846048">
                <a:moveTo>
                  <a:pt x="0" y="0"/>
                </a:moveTo>
                <a:lnTo>
                  <a:pt x="7917977" y="0"/>
                </a:lnTo>
                <a:lnTo>
                  <a:pt x="7917977" y="6846049"/>
                </a:lnTo>
                <a:lnTo>
                  <a:pt x="0" y="684604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370024" y="0"/>
            <a:ext cx="7917976" cy="6846048"/>
          </a:xfrm>
          <a:custGeom>
            <a:avLst/>
            <a:gdLst/>
            <a:ahLst/>
            <a:cxnLst/>
            <a:rect l="l" t="t" r="r" b="b"/>
            <a:pathLst>
              <a:path w="7917976" h="6846048">
                <a:moveTo>
                  <a:pt x="0" y="0"/>
                </a:moveTo>
                <a:lnTo>
                  <a:pt x="7917976" y="0"/>
                </a:lnTo>
                <a:lnTo>
                  <a:pt x="7917976" y="6846048"/>
                </a:lnTo>
                <a:lnTo>
                  <a:pt x="0" y="684604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4559" y="2411837"/>
            <a:ext cx="9515995" cy="4828661"/>
          </a:xfrm>
          <a:custGeom>
            <a:avLst/>
            <a:gdLst/>
            <a:ahLst/>
            <a:cxnLst/>
            <a:rect l="l" t="t" r="r" b="b"/>
            <a:pathLst>
              <a:path w="9515995" h="4828661">
                <a:moveTo>
                  <a:pt x="0" y="0"/>
                </a:moveTo>
                <a:lnTo>
                  <a:pt x="9515995" y="0"/>
                </a:lnTo>
                <a:lnTo>
                  <a:pt x="9515995" y="4828661"/>
                </a:lnTo>
                <a:lnTo>
                  <a:pt x="0" y="482866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784991" y="2266693"/>
            <a:ext cx="7176490" cy="4973805"/>
          </a:xfrm>
          <a:custGeom>
            <a:avLst/>
            <a:gdLst/>
            <a:ahLst/>
            <a:cxnLst/>
            <a:rect l="l" t="t" r="r" b="b"/>
            <a:pathLst>
              <a:path w="7176490" h="4973805">
                <a:moveTo>
                  <a:pt x="0" y="0"/>
                </a:moveTo>
                <a:lnTo>
                  <a:pt x="7176490" y="0"/>
                </a:lnTo>
                <a:lnTo>
                  <a:pt x="7176490" y="4973805"/>
                </a:lnTo>
                <a:lnTo>
                  <a:pt x="0" y="4973805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1680" y="384503"/>
            <a:ext cx="6655848" cy="487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15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Rosario Bold"/>
              </a:rPr>
              <a:t>Matériels et Outils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11/58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48586" y="1479826"/>
            <a:ext cx="2131827" cy="479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1"/>
              </a:lnSpc>
            </a:pPr>
            <a:r>
              <a:rPr lang="en-US" sz="2793">
                <a:solidFill>
                  <a:srgbClr val="000000"/>
                </a:solidFill>
                <a:latin typeface="Open Sans"/>
              </a:rPr>
              <a:t>Google Drive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84991" y="1479826"/>
            <a:ext cx="1170066" cy="479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1"/>
              </a:lnSpc>
            </a:pPr>
            <a:r>
              <a:rPr lang="en-US" sz="2793">
                <a:solidFill>
                  <a:srgbClr val="000000"/>
                </a:solidFill>
                <a:latin typeface="Open Sans"/>
              </a:rPr>
              <a:t>GitHub</a:t>
            </a:r>
          </a:p>
        </p:txBody>
      </p:sp>
      <p:sp>
        <p:nvSpPr>
          <p:cNvPr id="10" name="Freeform 10"/>
          <p:cNvSpPr/>
          <p:nvPr/>
        </p:nvSpPr>
        <p:spPr>
          <a:xfrm>
            <a:off x="15528448" y="0"/>
            <a:ext cx="2759552" cy="2193628"/>
          </a:xfrm>
          <a:custGeom>
            <a:avLst/>
            <a:gdLst/>
            <a:ahLst/>
            <a:cxnLst/>
            <a:rect l="l" t="t" r="r" b="b"/>
            <a:pathLst>
              <a:path w="2759552" h="2193628">
                <a:moveTo>
                  <a:pt x="0" y="0"/>
                </a:moveTo>
                <a:lnTo>
                  <a:pt x="2759552" y="0"/>
                </a:lnTo>
                <a:lnTo>
                  <a:pt x="2759552" y="2193628"/>
                </a:lnTo>
                <a:lnTo>
                  <a:pt x="0" y="219362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81839" y="5980839"/>
            <a:ext cx="4306161" cy="4306161"/>
          </a:xfrm>
          <a:custGeom>
            <a:avLst/>
            <a:gdLst/>
            <a:ahLst/>
            <a:cxnLst/>
            <a:rect l="l" t="t" r="r" b="b"/>
            <a:pathLst>
              <a:path w="4306161" h="4306161">
                <a:moveTo>
                  <a:pt x="0" y="0"/>
                </a:moveTo>
                <a:lnTo>
                  <a:pt x="4306161" y="0"/>
                </a:lnTo>
                <a:lnTo>
                  <a:pt x="4306161" y="4306161"/>
                </a:lnTo>
                <a:lnTo>
                  <a:pt x="0" y="430616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300533" y="0"/>
            <a:ext cx="2987467" cy="2374803"/>
          </a:xfrm>
          <a:custGeom>
            <a:avLst/>
            <a:gdLst/>
            <a:ahLst/>
            <a:cxnLst/>
            <a:rect l="l" t="t" r="r" b="b"/>
            <a:pathLst>
              <a:path w="2987467" h="2374803">
                <a:moveTo>
                  <a:pt x="0" y="0"/>
                </a:moveTo>
                <a:lnTo>
                  <a:pt x="2987467" y="0"/>
                </a:lnTo>
                <a:lnTo>
                  <a:pt x="2987467" y="2374803"/>
                </a:lnTo>
                <a:lnTo>
                  <a:pt x="0" y="237480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42657" y="1880820"/>
            <a:ext cx="6162527" cy="7057291"/>
          </a:xfrm>
          <a:custGeom>
            <a:avLst/>
            <a:gdLst/>
            <a:ahLst/>
            <a:cxnLst/>
            <a:rect l="l" t="t" r="r" b="b"/>
            <a:pathLst>
              <a:path w="6162527" h="7057291">
                <a:moveTo>
                  <a:pt x="0" y="0"/>
                </a:moveTo>
                <a:lnTo>
                  <a:pt x="6162527" y="0"/>
                </a:lnTo>
                <a:lnTo>
                  <a:pt x="6162527" y="7057291"/>
                </a:lnTo>
                <a:lnTo>
                  <a:pt x="0" y="7057291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74996" y="1910778"/>
            <a:ext cx="2247741" cy="7634338"/>
          </a:xfrm>
          <a:custGeom>
            <a:avLst/>
            <a:gdLst/>
            <a:ahLst/>
            <a:cxnLst/>
            <a:rect l="l" t="t" r="r" b="b"/>
            <a:pathLst>
              <a:path w="2247741" h="7634338">
                <a:moveTo>
                  <a:pt x="0" y="0"/>
                </a:moveTo>
                <a:lnTo>
                  <a:pt x="2247740" y="0"/>
                </a:lnTo>
                <a:lnTo>
                  <a:pt x="2247740" y="7634338"/>
                </a:lnTo>
                <a:lnTo>
                  <a:pt x="0" y="763433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021969" y="448337"/>
            <a:ext cx="4683215" cy="5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 Bold"/>
              </a:rPr>
              <a:t>Algorigramme du taxi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94371" y="9191625"/>
            <a:ext cx="114609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16/72</a:t>
            </a:r>
          </a:p>
        </p:txBody>
      </p:sp>
      <p:sp>
        <p:nvSpPr>
          <p:cNvPr id="8" name="AutoShape 8"/>
          <p:cNvSpPr/>
          <p:nvPr/>
        </p:nvSpPr>
        <p:spPr>
          <a:xfrm flipH="1">
            <a:off x="2533712" y="8938111"/>
            <a:ext cx="0" cy="83390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2533712" y="9772015"/>
            <a:ext cx="670779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H="1">
            <a:off x="9241502" y="1521536"/>
            <a:ext cx="381985" cy="825047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11698866" y="1521536"/>
            <a:ext cx="0" cy="38924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12"/>
          <p:cNvSpPr/>
          <p:nvPr/>
        </p:nvSpPr>
        <p:spPr>
          <a:xfrm flipV="1">
            <a:off x="9623487" y="1521536"/>
            <a:ext cx="207537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84888" y="-5151789"/>
            <a:ext cx="8275151" cy="18621426"/>
            <a:chOff x="0" y="0"/>
            <a:chExt cx="11033535" cy="24828568"/>
          </a:xfrm>
        </p:grpSpPr>
        <p:sp>
          <p:nvSpPr>
            <p:cNvPr id="3" name="Freeform 3"/>
            <p:cNvSpPr/>
            <p:nvPr/>
          </p:nvSpPr>
          <p:spPr>
            <a:xfrm>
              <a:off x="0" y="11208012"/>
              <a:ext cx="11033535" cy="13620556"/>
            </a:xfrm>
            <a:custGeom>
              <a:avLst/>
              <a:gdLst/>
              <a:ahLst/>
              <a:cxnLst/>
              <a:rect l="l" t="t" r="r" b="b"/>
              <a:pathLst>
                <a:path w="11033535" h="13620556">
                  <a:moveTo>
                    <a:pt x="0" y="0"/>
                  </a:moveTo>
                  <a:lnTo>
                    <a:pt x="11033535" y="0"/>
                  </a:lnTo>
                  <a:lnTo>
                    <a:pt x="11033535" y="13620556"/>
                  </a:lnTo>
                  <a:lnTo>
                    <a:pt x="0" y="13620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1033535" cy="13620556"/>
            </a:xfrm>
            <a:custGeom>
              <a:avLst/>
              <a:gdLst/>
              <a:ahLst/>
              <a:cxnLst/>
              <a:rect l="l" t="t" r="r" b="b"/>
              <a:pathLst>
                <a:path w="11033535" h="13620556">
                  <a:moveTo>
                    <a:pt x="0" y="0"/>
                  </a:moveTo>
                  <a:lnTo>
                    <a:pt x="11033535" y="0"/>
                  </a:lnTo>
                  <a:lnTo>
                    <a:pt x="11033535" y="13620556"/>
                  </a:lnTo>
                  <a:lnTo>
                    <a:pt x="0" y="13620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554536" y="774587"/>
            <a:ext cx="16704764" cy="8737826"/>
          </a:xfrm>
          <a:custGeom>
            <a:avLst/>
            <a:gdLst/>
            <a:ahLst/>
            <a:cxnLst/>
            <a:rect l="l" t="t" r="r" b="b"/>
            <a:pathLst>
              <a:path w="16704764" h="8737826">
                <a:moveTo>
                  <a:pt x="0" y="0"/>
                </a:moveTo>
                <a:lnTo>
                  <a:pt x="16704764" y="0"/>
                </a:lnTo>
                <a:lnTo>
                  <a:pt x="16704764" y="8737826"/>
                </a:lnTo>
                <a:lnTo>
                  <a:pt x="0" y="873782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l="-570" r="-57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11330" y="104805"/>
            <a:ext cx="11120970" cy="616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2"/>
              </a:lnSpc>
              <a:spcBef>
                <a:spcPct val="0"/>
              </a:spcBef>
            </a:pPr>
            <a:r>
              <a:rPr lang="en-US" sz="3613">
                <a:solidFill>
                  <a:srgbClr val="000000"/>
                </a:solidFill>
                <a:latin typeface="Rosario Bold"/>
              </a:rPr>
              <a:t>Base de données - V1 du Modèle Conceptuel de Données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17/58</a:t>
            </a:r>
          </a:p>
        </p:txBody>
      </p:sp>
      <p:sp>
        <p:nvSpPr>
          <p:cNvPr id="8" name="Freeform 8"/>
          <p:cNvSpPr/>
          <p:nvPr/>
        </p:nvSpPr>
        <p:spPr>
          <a:xfrm>
            <a:off x="15528448" y="0"/>
            <a:ext cx="2759552" cy="2193628"/>
          </a:xfrm>
          <a:custGeom>
            <a:avLst/>
            <a:gdLst/>
            <a:ahLst/>
            <a:cxnLst/>
            <a:rect l="l" t="t" r="r" b="b"/>
            <a:pathLst>
              <a:path w="2759552" h="2193628">
                <a:moveTo>
                  <a:pt x="0" y="0"/>
                </a:moveTo>
                <a:lnTo>
                  <a:pt x="2759552" y="0"/>
                </a:lnTo>
                <a:lnTo>
                  <a:pt x="2759552" y="2193628"/>
                </a:lnTo>
                <a:lnTo>
                  <a:pt x="0" y="2193628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84888" y="-5151789"/>
            <a:ext cx="8275151" cy="18621426"/>
            <a:chOff x="0" y="0"/>
            <a:chExt cx="11033535" cy="24828568"/>
          </a:xfrm>
        </p:grpSpPr>
        <p:sp>
          <p:nvSpPr>
            <p:cNvPr id="3" name="Freeform 3"/>
            <p:cNvSpPr/>
            <p:nvPr/>
          </p:nvSpPr>
          <p:spPr>
            <a:xfrm>
              <a:off x="0" y="11208012"/>
              <a:ext cx="11033535" cy="13620556"/>
            </a:xfrm>
            <a:custGeom>
              <a:avLst/>
              <a:gdLst/>
              <a:ahLst/>
              <a:cxnLst/>
              <a:rect l="l" t="t" r="r" b="b"/>
              <a:pathLst>
                <a:path w="11033535" h="13620556">
                  <a:moveTo>
                    <a:pt x="0" y="0"/>
                  </a:moveTo>
                  <a:lnTo>
                    <a:pt x="11033535" y="0"/>
                  </a:lnTo>
                  <a:lnTo>
                    <a:pt x="11033535" y="13620556"/>
                  </a:lnTo>
                  <a:lnTo>
                    <a:pt x="0" y="13620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1033535" cy="13620556"/>
            </a:xfrm>
            <a:custGeom>
              <a:avLst/>
              <a:gdLst/>
              <a:ahLst/>
              <a:cxnLst/>
              <a:rect l="l" t="t" r="r" b="b"/>
              <a:pathLst>
                <a:path w="11033535" h="13620556">
                  <a:moveTo>
                    <a:pt x="0" y="0"/>
                  </a:moveTo>
                  <a:lnTo>
                    <a:pt x="11033535" y="0"/>
                  </a:lnTo>
                  <a:lnTo>
                    <a:pt x="11033535" y="13620556"/>
                  </a:lnTo>
                  <a:lnTo>
                    <a:pt x="0" y="13620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28700" y="1028700"/>
            <a:ext cx="15939392" cy="8870089"/>
          </a:xfrm>
          <a:custGeom>
            <a:avLst/>
            <a:gdLst/>
            <a:ahLst/>
            <a:cxnLst/>
            <a:rect l="l" t="t" r="r" b="b"/>
            <a:pathLst>
              <a:path w="15939392" h="8870089">
                <a:moveTo>
                  <a:pt x="0" y="0"/>
                </a:moveTo>
                <a:lnTo>
                  <a:pt x="15939392" y="0"/>
                </a:lnTo>
                <a:lnTo>
                  <a:pt x="15939392" y="8870089"/>
                </a:lnTo>
                <a:lnTo>
                  <a:pt x="0" y="887008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0866" y="104805"/>
            <a:ext cx="11244022" cy="616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2"/>
              </a:lnSpc>
              <a:spcBef>
                <a:spcPct val="0"/>
              </a:spcBef>
            </a:pPr>
            <a:r>
              <a:rPr lang="en-US" sz="3613">
                <a:solidFill>
                  <a:srgbClr val="000000"/>
                </a:solidFill>
                <a:latin typeface="Rosario Bold"/>
              </a:rPr>
              <a:t>Base de données -V1 du Modèle Physique de Données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18/58</a:t>
            </a:r>
          </a:p>
        </p:txBody>
      </p:sp>
      <p:sp>
        <p:nvSpPr>
          <p:cNvPr id="8" name="Freeform 8"/>
          <p:cNvSpPr/>
          <p:nvPr/>
        </p:nvSpPr>
        <p:spPr>
          <a:xfrm>
            <a:off x="15528448" y="0"/>
            <a:ext cx="2759552" cy="2193628"/>
          </a:xfrm>
          <a:custGeom>
            <a:avLst/>
            <a:gdLst/>
            <a:ahLst/>
            <a:cxnLst/>
            <a:rect l="l" t="t" r="r" b="b"/>
            <a:pathLst>
              <a:path w="2759552" h="2193628">
                <a:moveTo>
                  <a:pt x="0" y="0"/>
                </a:moveTo>
                <a:lnTo>
                  <a:pt x="2759552" y="0"/>
                </a:lnTo>
                <a:lnTo>
                  <a:pt x="2759552" y="2193628"/>
                </a:lnTo>
                <a:lnTo>
                  <a:pt x="0" y="2193628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84888" y="-5151789"/>
            <a:ext cx="8275151" cy="18621426"/>
            <a:chOff x="0" y="0"/>
            <a:chExt cx="11033535" cy="24828568"/>
          </a:xfrm>
        </p:grpSpPr>
        <p:sp>
          <p:nvSpPr>
            <p:cNvPr id="3" name="Freeform 3"/>
            <p:cNvSpPr/>
            <p:nvPr/>
          </p:nvSpPr>
          <p:spPr>
            <a:xfrm>
              <a:off x="0" y="11208012"/>
              <a:ext cx="11033535" cy="13620556"/>
            </a:xfrm>
            <a:custGeom>
              <a:avLst/>
              <a:gdLst/>
              <a:ahLst/>
              <a:cxnLst/>
              <a:rect l="l" t="t" r="r" b="b"/>
              <a:pathLst>
                <a:path w="11033535" h="13620556">
                  <a:moveTo>
                    <a:pt x="0" y="0"/>
                  </a:moveTo>
                  <a:lnTo>
                    <a:pt x="11033535" y="0"/>
                  </a:lnTo>
                  <a:lnTo>
                    <a:pt x="11033535" y="13620556"/>
                  </a:lnTo>
                  <a:lnTo>
                    <a:pt x="0" y="13620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1033535" cy="13620556"/>
            </a:xfrm>
            <a:custGeom>
              <a:avLst/>
              <a:gdLst/>
              <a:ahLst/>
              <a:cxnLst/>
              <a:rect l="l" t="t" r="r" b="b"/>
              <a:pathLst>
                <a:path w="11033535" h="13620556">
                  <a:moveTo>
                    <a:pt x="0" y="0"/>
                  </a:moveTo>
                  <a:lnTo>
                    <a:pt x="11033535" y="0"/>
                  </a:lnTo>
                  <a:lnTo>
                    <a:pt x="11033535" y="13620556"/>
                  </a:lnTo>
                  <a:lnTo>
                    <a:pt x="0" y="13620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499374" y="880254"/>
            <a:ext cx="16759926" cy="8869258"/>
          </a:xfrm>
          <a:custGeom>
            <a:avLst/>
            <a:gdLst/>
            <a:ahLst/>
            <a:cxnLst/>
            <a:rect l="l" t="t" r="r" b="b"/>
            <a:pathLst>
              <a:path w="16759926" h="8869258">
                <a:moveTo>
                  <a:pt x="0" y="0"/>
                </a:moveTo>
                <a:lnTo>
                  <a:pt x="16759926" y="0"/>
                </a:lnTo>
                <a:lnTo>
                  <a:pt x="16759926" y="8869258"/>
                </a:lnTo>
                <a:lnTo>
                  <a:pt x="0" y="886925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11330" y="104805"/>
            <a:ext cx="11268632" cy="616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2"/>
              </a:lnSpc>
              <a:spcBef>
                <a:spcPct val="0"/>
              </a:spcBef>
            </a:pPr>
            <a:r>
              <a:rPr lang="en-US" sz="3613">
                <a:solidFill>
                  <a:srgbClr val="000000"/>
                </a:solidFill>
                <a:latin typeface="Rosario Bold"/>
              </a:rPr>
              <a:t>Base de données - V2 du Modèle Conceptuel de Données 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86292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19/58</a:t>
            </a:r>
          </a:p>
        </p:txBody>
      </p:sp>
      <p:sp>
        <p:nvSpPr>
          <p:cNvPr id="8" name="Freeform 8"/>
          <p:cNvSpPr/>
          <p:nvPr/>
        </p:nvSpPr>
        <p:spPr>
          <a:xfrm>
            <a:off x="16694371" y="0"/>
            <a:ext cx="1593629" cy="1266811"/>
          </a:xfrm>
          <a:custGeom>
            <a:avLst/>
            <a:gdLst/>
            <a:ahLst/>
            <a:cxnLst/>
            <a:rect l="l" t="t" r="r" b="b"/>
            <a:pathLst>
              <a:path w="1593629" h="1266811">
                <a:moveTo>
                  <a:pt x="0" y="0"/>
                </a:moveTo>
                <a:lnTo>
                  <a:pt x="1593629" y="0"/>
                </a:lnTo>
                <a:lnTo>
                  <a:pt x="1593629" y="1266811"/>
                </a:lnTo>
                <a:lnTo>
                  <a:pt x="0" y="1266811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84888" y="-5151789"/>
            <a:ext cx="8275151" cy="18621426"/>
            <a:chOff x="0" y="0"/>
            <a:chExt cx="11033535" cy="24828568"/>
          </a:xfrm>
        </p:grpSpPr>
        <p:sp>
          <p:nvSpPr>
            <p:cNvPr id="3" name="Freeform 3"/>
            <p:cNvSpPr/>
            <p:nvPr/>
          </p:nvSpPr>
          <p:spPr>
            <a:xfrm>
              <a:off x="0" y="11208012"/>
              <a:ext cx="11033535" cy="13620556"/>
            </a:xfrm>
            <a:custGeom>
              <a:avLst/>
              <a:gdLst/>
              <a:ahLst/>
              <a:cxnLst/>
              <a:rect l="l" t="t" r="r" b="b"/>
              <a:pathLst>
                <a:path w="11033535" h="13620556">
                  <a:moveTo>
                    <a:pt x="0" y="0"/>
                  </a:moveTo>
                  <a:lnTo>
                    <a:pt x="11033535" y="0"/>
                  </a:lnTo>
                  <a:lnTo>
                    <a:pt x="11033535" y="13620556"/>
                  </a:lnTo>
                  <a:lnTo>
                    <a:pt x="0" y="13620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11033535" cy="13620556"/>
            </a:xfrm>
            <a:custGeom>
              <a:avLst/>
              <a:gdLst/>
              <a:ahLst/>
              <a:cxnLst/>
              <a:rect l="l" t="t" r="r" b="b"/>
              <a:pathLst>
                <a:path w="11033535" h="13620556">
                  <a:moveTo>
                    <a:pt x="0" y="0"/>
                  </a:moveTo>
                  <a:lnTo>
                    <a:pt x="11033535" y="0"/>
                  </a:lnTo>
                  <a:lnTo>
                    <a:pt x="11033535" y="13620556"/>
                  </a:lnTo>
                  <a:lnTo>
                    <a:pt x="0" y="13620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extLst>
                  <a:ext uri="{96DAC541-7B7A-43D3-8B79-37D633B846F1}">
                    <asvg:svgBlip xmlns=""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455960" y="1028700"/>
            <a:ext cx="15583141" cy="8830856"/>
          </a:xfrm>
          <a:custGeom>
            <a:avLst/>
            <a:gdLst/>
            <a:ahLst/>
            <a:cxnLst/>
            <a:rect l="l" t="t" r="r" b="b"/>
            <a:pathLst>
              <a:path w="15583141" h="8830856">
                <a:moveTo>
                  <a:pt x="0" y="0"/>
                </a:moveTo>
                <a:lnTo>
                  <a:pt x="15583141" y="0"/>
                </a:lnTo>
                <a:lnTo>
                  <a:pt x="15583141" y="8830856"/>
                </a:lnTo>
                <a:lnTo>
                  <a:pt x="0" y="883085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55960" y="154026"/>
            <a:ext cx="11244022" cy="616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2"/>
              </a:lnSpc>
              <a:spcBef>
                <a:spcPct val="0"/>
              </a:spcBef>
            </a:pPr>
            <a:r>
              <a:rPr lang="en-US" sz="3613">
                <a:solidFill>
                  <a:srgbClr val="000000"/>
                </a:solidFill>
                <a:latin typeface="Rosario Bold"/>
              </a:rPr>
              <a:t>Base de données -V2 du Modèle Physique de Données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20/58</a:t>
            </a:r>
          </a:p>
        </p:txBody>
      </p:sp>
      <p:sp>
        <p:nvSpPr>
          <p:cNvPr id="8" name="Freeform 8"/>
          <p:cNvSpPr/>
          <p:nvPr/>
        </p:nvSpPr>
        <p:spPr>
          <a:xfrm>
            <a:off x="16694371" y="0"/>
            <a:ext cx="1593629" cy="1266811"/>
          </a:xfrm>
          <a:custGeom>
            <a:avLst/>
            <a:gdLst/>
            <a:ahLst/>
            <a:cxnLst/>
            <a:rect l="l" t="t" r="r" b="b"/>
            <a:pathLst>
              <a:path w="1593629" h="1266811">
                <a:moveTo>
                  <a:pt x="0" y="0"/>
                </a:moveTo>
                <a:lnTo>
                  <a:pt x="1593629" y="0"/>
                </a:lnTo>
                <a:lnTo>
                  <a:pt x="1593629" y="1266811"/>
                </a:lnTo>
                <a:lnTo>
                  <a:pt x="0" y="1266811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81950" y="2772805"/>
            <a:ext cx="13524100" cy="4741390"/>
          </a:xfrm>
          <a:custGeom>
            <a:avLst/>
            <a:gdLst/>
            <a:ahLst/>
            <a:cxnLst/>
            <a:rect l="l" t="t" r="r" b="b"/>
            <a:pathLst>
              <a:path w="13524100" h="4741390">
                <a:moveTo>
                  <a:pt x="0" y="0"/>
                </a:moveTo>
                <a:lnTo>
                  <a:pt x="13524100" y="0"/>
                </a:lnTo>
                <a:lnTo>
                  <a:pt x="13524100" y="4741390"/>
                </a:lnTo>
                <a:lnTo>
                  <a:pt x="0" y="474139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22744" y="514350"/>
            <a:ext cx="372439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21/58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94371" y="0"/>
            <a:ext cx="1593629" cy="1266811"/>
          </a:xfrm>
          <a:custGeom>
            <a:avLst/>
            <a:gdLst/>
            <a:ahLst/>
            <a:cxnLst/>
            <a:rect l="l" t="t" r="r" b="b"/>
            <a:pathLst>
              <a:path w="1593629" h="1266811">
                <a:moveTo>
                  <a:pt x="0" y="0"/>
                </a:moveTo>
                <a:lnTo>
                  <a:pt x="1593629" y="0"/>
                </a:lnTo>
                <a:lnTo>
                  <a:pt x="1593629" y="1266811"/>
                </a:lnTo>
                <a:lnTo>
                  <a:pt x="0" y="126681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2184" y="4893628"/>
            <a:ext cx="8802427" cy="2911002"/>
          </a:xfrm>
          <a:custGeom>
            <a:avLst/>
            <a:gdLst/>
            <a:ahLst/>
            <a:cxnLst/>
            <a:rect l="l" t="t" r="r" b="b"/>
            <a:pathLst>
              <a:path w="8802427" h="2911002">
                <a:moveTo>
                  <a:pt x="0" y="0"/>
                </a:moveTo>
                <a:lnTo>
                  <a:pt x="8802427" y="0"/>
                </a:lnTo>
                <a:lnTo>
                  <a:pt x="8802427" y="2911002"/>
                </a:lnTo>
                <a:lnTo>
                  <a:pt x="0" y="2911002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9144000" y="1613092"/>
            <a:ext cx="1536170" cy="76778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AutoShape 6"/>
          <p:cNvSpPr/>
          <p:nvPr/>
        </p:nvSpPr>
        <p:spPr>
          <a:xfrm>
            <a:off x="9344611" y="6349129"/>
            <a:ext cx="854048" cy="175996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AutoShape 7"/>
          <p:cNvSpPr/>
          <p:nvPr/>
        </p:nvSpPr>
        <p:spPr>
          <a:xfrm>
            <a:off x="9144000" y="2650554"/>
            <a:ext cx="1536170" cy="249294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Freeform 8"/>
          <p:cNvSpPr/>
          <p:nvPr/>
        </p:nvSpPr>
        <p:spPr>
          <a:xfrm>
            <a:off x="512328" y="1161078"/>
            <a:ext cx="8631672" cy="2978952"/>
          </a:xfrm>
          <a:custGeom>
            <a:avLst/>
            <a:gdLst/>
            <a:ahLst/>
            <a:cxnLst/>
            <a:rect l="l" t="t" r="r" b="b"/>
            <a:pathLst>
              <a:path w="8631672" h="2978952">
                <a:moveTo>
                  <a:pt x="0" y="0"/>
                </a:moveTo>
                <a:lnTo>
                  <a:pt x="8631672" y="0"/>
                </a:lnTo>
                <a:lnTo>
                  <a:pt x="8631672" y="2978952"/>
                </a:lnTo>
                <a:lnTo>
                  <a:pt x="0" y="2978952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680170" y="1330890"/>
            <a:ext cx="7083364" cy="4427102"/>
          </a:xfrm>
          <a:custGeom>
            <a:avLst/>
            <a:gdLst/>
            <a:ahLst/>
            <a:cxnLst/>
            <a:rect l="l" t="t" r="r" b="b"/>
            <a:pathLst>
              <a:path w="7083364" h="4427102">
                <a:moveTo>
                  <a:pt x="0" y="0"/>
                </a:moveTo>
                <a:lnTo>
                  <a:pt x="7083363" y="0"/>
                </a:lnTo>
                <a:lnTo>
                  <a:pt x="7083363" y="4427102"/>
                </a:lnTo>
                <a:lnTo>
                  <a:pt x="0" y="4427102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198658" y="6446176"/>
            <a:ext cx="6207432" cy="3325839"/>
          </a:xfrm>
          <a:custGeom>
            <a:avLst/>
            <a:gdLst/>
            <a:ahLst/>
            <a:cxnLst/>
            <a:rect l="l" t="t" r="r" b="b"/>
            <a:pathLst>
              <a:path w="6207432" h="3325839">
                <a:moveTo>
                  <a:pt x="0" y="0"/>
                </a:moveTo>
                <a:lnTo>
                  <a:pt x="6207433" y="0"/>
                </a:lnTo>
                <a:lnTo>
                  <a:pt x="6207433" y="3325839"/>
                </a:lnTo>
                <a:lnTo>
                  <a:pt x="0" y="3325839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0" y="514350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67508" y="867747"/>
            <a:ext cx="1269734" cy="29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1752">
                <a:solidFill>
                  <a:srgbClr val="000000"/>
                </a:solidFill>
                <a:latin typeface="Open Sans"/>
              </a:rPr>
              <a:t>Partie HTML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22/58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94371" y="0"/>
            <a:ext cx="1593629" cy="1266811"/>
          </a:xfrm>
          <a:custGeom>
            <a:avLst/>
            <a:gdLst/>
            <a:ahLst/>
            <a:cxnLst/>
            <a:rect l="l" t="t" r="r" b="b"/>
            <a:pathLst>
              <a:path w="1593629" h="1266811">
                <a:moveTo>
                  <a:pt x="0" y="0"/>
                </a:moveTo>
                <a:lnTo>
                  <a:pt x="1593629" y="0"/>
                </a:lnTo>
                <a:lnTo>
                  <a:pt x="1593629" y="1266811"/>
                </a:lnTo>
                <a:lnTo>
                  <a:pt x="0" y="126681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418210" y="4290743"/>
            <a:ext cx="3492168" cy="945012"/>
            <a:chOff x="0" y="0"/>
            <a:chExt cx="919748" cy="24889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19748" cy="248892"/>
            </a:xfrm>
            <a:custGeom>
              <a:avLst/>
              <a:gdLst/>
              <a:ahLst/>
              <a:cxnLst/>
              <a:rect l="l" t="t" r="r" b="b"/>
              <a:pathLst>
                <a:path w="919748" h="248892">
                  <a:moveTo>
                    <a:pt x="0" y="0"/>
                  </a:moveTo>
                  <a:lnTo>
                    <a:pt x="919748" y="0"/>
                  </a:lnTo>
                  <a:lnTo>
                    <a:pt x="919748" y="248892"/>
                  </a:lnTo>
                  <a:lnTo>
                    <a:pt x="0" y="248892"/>
                  </a:lnTo>
                  <a:close/>
                </a:path>
              </a:pathLst>
            </a:custGeom>
            <a:solidFill>
              <a:srgbClr val="DC8621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919748" cy="27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5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2559958" y="1028700"/>
            <a:ext cx="2957659" cy="5915318"/>
          </a:xfrm>
          <a:custGeom>
            <a:avLst/>
            <a:gdLst/>
            <a:ahLst/>
            <a:cxnLst/>
            <a:rect l="l" t="t" r="r" b="b"/>
            <a:pathLst>
              <a:path w="2957659" h="5915318">
                <a:moveTo>
                  <a:pt x="0" y="0"/>
                </a:moveTo>
                <a:lnTo>
                  <a:pt x="2957659" y="0"/>
                </a:lnTo>
                <a:lnTo>
                  <a:pt x="2957659" y="5915318"/>
                </a:lnTo>
                <a:lnTo>
                  <a:pt x="0" y="5915318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230923" y="4290743"/>
            <a:ext cx="3544919" cy="5735599"/>
          </a:xfrm>
          <a:custGeom>
            <a:avLst/>
            <a:gdLst/>
            <a:ahLst/>
            <a:cxnLst/>
            <a:rect l="l" t="t" r="r" b="b"/>
            <a:pathLst>
              <a:path w="3544919" h="5735599">
                <a:moveTo>
                  <a:pt x="0" y="0"/>
                </a:moveTo>
                <a:lnTo>
                  <a:pt x="3544919" y="0"/>
                </a:lnTo>
                <a:lnTo>
                  <a:pt x="3544919" y="5735599"/>
                </a:lnTo>
                <a:lnTo>
                  <a:pt x="0" y="573559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514350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10" name="AutoShape 10"/>
          <p:cNvSpPr/>
          <p:nvPr/>
        </p:nvSpPr>
        <p:spPr>
          <a:xfrm>
            <a:off x="8750541" y="1512370"/>
            <a:ext cx="3809417" cy="97327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>
            <a:off x="6105204" y="3181676"/>
            <a:ext cx="1125719" cy="397686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TextBox 12"/>
          <p:cNvSpPr txBox="1"/>
          <p:nvPr/>
        </p:nvSpPr>
        <p:spPr>
          <a:xfrm>
            <a:off x="8478009" y="3917034"/>
            <a:ext cx="1050748" cy="29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1752">
                <a:solidFill>
                  <a:srgbClr val="000000"/>
                </a:solidFill>
                <a:latin typeface="Open Sans"/>
              </a:rPr>
              <a:t>Partie CSS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513414" y="542925"/>
            <a:ext cx="1050748" cy="29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1752">
                <a:solidFill>
                  <a:srgbClr val="000000"/>
                </a:solidFill>
                <a:latin typeface="Open Sans"/>
              </a:rPr>
              <a:t>Partie CSS</a:t>
            </a:r>
          </a:p>
        </p:txBody>
      </p:sp>
      <p:sp>
        <p:nvSpPr>
          <p:cNvPr id="14" name="Freeform 14"/>
          <p:cNvSpPr/>
          <p:nvPr/>
        </p:nvSpPr>
        <p:spPr>
          <a:xfrm>
            <a:off x="841827" y="1135786"/>
            <a:ext cx="7908714" cy="2729445"/>
          </a:xfrm>
          <a:custGeom>
            <a:avLst/>
            <a:gdLst/>
            <a:ahLst/>
            <a:cxnLst/>
            <a:rect l="l" t="t" r="r" b="b"/>
            <a:pathLst>
              <a:path w="7908714" h="2729445">
                <a:moveTo>
                  <a:pt x="0" y="0"/>
                </a:moveTo>
                <a:lnTo>
                  <a:pt x="7908714" y="0"/>
                </a:lnTo>
                <a:lnTo>
                  <a:pt x="7908714" y="2729446"/>
                </a:lnTo>
                <a:lnTo>
                  <a:pt x="0" y="2729446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23/58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34151" y="0"/>
            <a:ext cx="11897699" cy="10287000"/>
          </a:xfrm>
          <a:custGeom>
            <a:avLst/>
            <a:gdLst/>
            <a:ahLst/>
            <a:cxnLst/>
            <a:rect l="l" t="t" r="r" b="b"/>
            <a:pathLst>
              <a:path w="11897699" h="10287000">
                <a:moveTo>
                  <a:pt x="0" y="0"/>
                </a:moveTo>
                <a:lnTo>
                  <a:pt x="11897700" y="0"/>
                </a:lnTo>
                <a:lnTo>
                  <a:pt x="118977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-3307337" y="-4409268"/>
            <a:ext cx="8672074" cy="8246354"/>
          </a:xfrm>
          <a:custGeom>
            <a:avLst/>
            <a:gdLst/>
            <a:ahLst/>
            <a:cxnLst/>
            <a:rect l="l" t="t" r="r" b="b"/>
            <a:pathLst>
              <a:path w="8672074" h="8246354">
                <a:moveTo>
                  <a:pt x="0" y="0"/>
                </a:moveTo>
                <a:lnTo>
                  <a:pt x="8672074" y="0"/>
                </a:lnTo>
                <a:lnTo>
                  <a:pt x="8672074" y="8246354"/>
                </a:lnTo>
                <a:lnTo>
                  <a:pt x="0" y="8246354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28448" y="0"/>
            <a:ext cx="2759552" cy="2193628"/>
          </a:xfrm>
          <a:custGeom>
            <a:avLst/>
            <a:gdLst/>
            <a:ahLst/>
            <a:cxnLst/>
            <a:rect l="l" t="t" r="r" b="b"/>
            <a:pathLst>
              <a:path w="2759552" h="2193628">
                <a:moveTo>
                  <a:pt x="0" y="0"/>
                </a:moveTo>
                <a:lnTo>
                  <a:pt x="2759552" y="0"/>
                </a:lnTo>
                <a:lnTo>
                  <a:pt x="2759552" y="2193628"/>
                </a:lnTo>
                <a:lnTo>
                  <a:pt x="0" y="219362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62619" y="4186239"/>
            <a:ext cx="6975318" cy="1130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2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Rosario Bold"/>
              </a:rPr>
              <a:t>Plan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2318327"/>
            <a:ext cx="7298781" cy="813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3"/>
              </a:lnSpc>
            </a:pPr>
            <a:endParaRPr/>
          </a:p>
          <a:p>
            <a:pPr marL="760890" lvl="1" indent="-380445" algn="l">
              <a:lnSpc>
                <a:spcPts val="4933"/>
              </a:lnSpc>
              <a:buFont typeface="Arial"/>
              <a:buChar char="•"/>
            </a:pPr>
            <a:r>
              <a:rPr lang="en-US" sz="3524">
                <a:solidFill>
                  <a:srgbClr val="000000"/>
                </a:solidFill>
                <a:latin typeface="Inter"/>
              </a:rPr>
              <a:t>Contexte</a:t>
            </a:r>
          </a:p>
          <a:p>
            <a:pPr marL="760890" lvl="1" indent="-380445" algn="l">
              <a:lnSpc>
                <a:spcPts val="4933"/>
              </a:lnSpc>
              <a:buFont typeface="Arial"/>
              <a:buChar char="•"/>
            </a:pPr>
            <a:r>
              <a:rPr lang="en-US" sz="3524">
                <a:solidFill>
                  <a:srgbClr val="000000"/>
                </a:solidFill>
                <a:latin typeface="Inter"/>
              </a:rPr>
              <a:t>Problématique et Besoin </a:t>
            </a:r>
          </a:p>
          <a:p>
            <a:pPr marL="760890" lvl="1" indent="-380445" algn="l">
              <a:lnSpc>
                <a:spcPts val="4933"/>
              </a:lnSpc>
              <a:buFont typeface="Arial"/>
              <a:buChar char="•"/>
            </a:pPr>
            <a:r>
              <a:rPr lang="en-US" sz="3524">
                <a:solidFill>
                  <a:srgbClr val="000000"/>
                </a:solidFill>
                <a:latin typeface="Inter"/>
              </a:rPr>
              <a:t>Charte du projet</a:t>
            </a:r>
          </a:p>
          <a:p>
            <a:pPr marL="760890" lvl="1" indent="-380445" algn="l">
              <a:lnSpc>
                <a:spcPts val="4933"/>
              </a:lnSpc>
              <a:buFont typeface="Arial"/>
              <a:buChar char="•"/>
            </a:pPr>
            <a:r>
              <a:rPr lang="en-US" sz="3524">
                <a:solidFill>
                  <a:srgbClr val="000000"/>
                </a:solidFill>
                <a:latin typeface="Inter"/>
              </a:rPr>
              <a:t>Carte Mentale</a:t>
            </a:r>
          </a:p>
          <a:p>
            <a:pPr marL="760890" lvl="1" indent="-380445" algn="l">
              <a:lnSpc>
                <a:spcPts val="4933"/>
              </a:lnSpc>
              <a:buFont typeface="Arial"/>
              <a:buChar char="•"/>
            </a:pPr>
            <a:r>
              <a:rPr lang="en-US" sz="3524">
                <a:solidFill>
                  <a:srgbClr val="000000"/>
                </a:solidFill>
                <a:latin typeface="Inter"/>
              </a:rPr>
              <a:t>Les diagrammes</a:t>
            </a:r>
          </a:p>
          <a:p>
            <a:pPr marL="760890" lvl="1" indent="-380445" algn="l">
              <a:lnSpc>
                <a:spcPts val="4933"/>
              </a:lnSpc>
              <a:buFont typeface="Arial"/>
              <a:buChar char="•"/>
            </a:pPr>
            <a:r>
              <a:rPr lang="en-US" sz="3524">
                <a:solidFill>
                  <a:srgbClr val="000000"/>
                </a:solidFill>
                <a:latin typeface="Inter"/>
              </a:rPr>
              <a:t>Matériels et outils </a:t>
            </a:r>
          </a:p>
          <a:p>
            <a:pPr marL="760890" lvl="1" indent="-380445" algn="l">
              <a:lnSpc>
                <a:spcPts val="4933"/>
              </a:lnSpc>
              <a:buFont typeface="Arial"/>
              <a:buChar char="•"/>
            </a:pPr>
            <a:r>
              <a:rPr lang="en-US" sz="3524">
                <a:solidFill>
                  <a:srgbClr val="000000"/>
                </a:solidFill>
                <a:latin typeface="Inter"/>
              </a:rPr>
              <a:t>Base de données</a:t>
            </a:r>
          </a:p>
          <a:p>
            <a:pPr marL="760890" lvl="1" indent="-380445" algn="l">
              <a:lnSpc>
                <a:spcPts val="4933"/>
              </a:lnSpc>
              <a:buFont typeface="Arial"/>
              <a:buChar char="•"/>
            </a:pPr>
            <a:r>
              <a:rPr lang="en-US" sz="3524">
                <a:solidFill>
                  <a:srgbClr val="000000"/>
                </a:solidFill>
                <a:latin typeface="Inter"/>
              </a:rPr>
              <a:t>Avancées Techniques</a:t>
            </a:r>
          </a:p>
          <a:p>
            <a:pPr marL="760890" lvl="1" indent="-380445" algn="l">
              <a:lnSpc>
                <a:spcPts val="4933"/>
              </a:lnSpc>
              <a:buFont typeface="Arial"/>
              <a:buChar char="•"/>
            </a:pPr>
            <a:r>
              <a:rPr lang="en-US" sz="3524">
                <a:solidFill>
                  <a:srgbClr val="000000"/>
                </a:solidFill>
                <a:latin typeface="Inter"/>
              </a:rPr>
              <a:t>Cahier de recettage</a:t>
            </a:r>
          </a:p>
          <a:p>
            <a:pPr marL="760890" lvl="1" indent="-380445" algn="l">
              <a:lnSpc>
                <a:spcPts val="4933"/>
              </a:lnSpc>
              <a:buFont typeface="Arial"/>
              <a:buChar char="•"/>
            </a:pPr>
            <a:r>
              <a:rPr lang="en-US" sz="3524">
                <a:solidFill>
                  <a:srgbClr val="000000"/>
                </a:solidFill>
                <a:latin typeface="Inter"/>
              </a:rPr>
              <a:t>Conclusion</a:t>
            </a:r>
          </a:p>
          <a:p>
            <a:pPr algn="l">
              <a:lnSpc>
                <a:spcPts val="4933"/>
              </a:lnSpc>
            </a:pPr>
            <a:endParaRPr/>
          </a:p>
          <a:p>
            <a:pPr algn="l">
              <a:lnSpc>
                <a:spcPts val="4933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16817839" y="9191625"/>
            <a:ext cx="89916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2/58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2421" y="1299798"/>
            <a:ext cx="8561579" cy="3569612"/>
          </a:xfrm>
          <a:custGeom>
            <a:avLst/>
            <a:gdLst/>
            <a:ahLst/>
            <a:cxnLst/>
            <a:rect l="l" t="t" r="r" b="b"/>
            <a:pathLst>
              <a:path w="8561579" h="3569612">
                <a:moveTo>
                  <a:pt x="0" y="0"/>
                </a:moveTo>
                <a:lnTo>
                  <a:pt x="8561579" y="0"/>
                </a:lnTo>
                <a:lnTo>
                  <a:pt x="8561579" y="3569612"/>
                </a:lnTo>
                <a:lnTo>
                  <a:pt x="0" y="3569612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 l="-1886" r="-188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93321" y="2328231"/>
            <a:ext cx="7105586" cy="4729292"/>
          </a:xfrm>
          <a:custGeom>
            <a:avLst/>
            <a:gdLst/>
            <a:ahLst/>
            <a:cxnLst/>
            <a:rect l="l" t="t" r="r" b="b"/>
            <a:pathLst>
              <a:path w="7105586" h="4729292">
                <a:moveTo>
                  <a:pt x="0" y="0"/>
                </a:moveTo>
                <a:lnTo>
                  <a:pt x="7105586" y="0"/>
                </a:lnTo>
                <a:lnTo>
                  <a:pt x="7105586" y="4729292"/>
                </a:lnTo>
                <a:lnTo>
                  <a:pt x="0" y="4729292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9144000" y="3084604"/>
            <a:ext cx="749321" cy="7498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Freeform 7"/>
          <p:cNvSpPr/>
          <p:nvPr/>
        </p:nvSpPr>
        <p:spPr>
          <a:xfrm>
            <a:off x="5901613" y="5894296"/>
            <a:ext cx="3094432" cy="3998959"/>
          </a:xfrm>
          <a:custGeom>
            <a:avLst/>
            <a:gdLst/>
            <a:ahLst/>
            <a:cxnLst/>
            <a:rect l="l" t="t" r="r" b="b"/>
            <a:pathLst>
              <a:path w="3094432" h="3998959">
                <a:moveTo>
                  <a:pt x="0" y="0"/>
                </a:moveTo>
                <a:lnTo>
                  <a:pt x="3094432" y="0"/>
                </a:lnTo>
                <a:lnTo>
                  <a:pt x="3094432" y="3998959"/>
                </a:lnTo>
                <a:lnTo>
                  <a:pt x="0" y="3998959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514350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9" name="AutoShape 9"/>
          <p:cNvSpPr/>
          <p:nvPr/>
        </p:nvSpPr>
        <p:spPr>
          <a:xfrm>
            <a:off x="5138817" y="4882875"/>
            <a:ext cx="1294969" cy="101142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TextBox 10"/>
          <p:cNvSpPr txBox="1"/>
          <p:nvPr/>
        </p:nvSpPr>
        <p:spPr>
          <a:xfrm>
            <a:off x="6923455" y="5464660"/>
            <a:ext cx="1050748" cy="29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1752">
                <a:solidFill>
                  <a:srgbClr val="000000"/>
                </a:solidFill>
                <a:latin typeface="Open Sans"/>
              </a:rPr>
              <a:t>Partie CSS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897000" y="1888503"/>
            <a:ext cx="1098227" cy="29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1752">
                <a:solidFill>
                  <a:srgbClr val="000000"/>
                </a:solidFill>
                <a:latin typeface="Open Sans"/>
              </a:rPr>
              <a:t>Partie PHP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24/58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156441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1483" y="1246429"/>
            <a:ext cx="13438881" cy="2800946"/>
          </a:xfrm>
          <a:custGeom>
            <a:avLst/>
            <a:gdLst/>
            <a:ahLst/>
            <a:cxnLst/>
            <a:rect l="l" t="t" r="r" b="b"/>
            <a:pathLst>
              <a:path w="13438881" h="2800946">
                <a:moveTo>
                  <a:pt x="0" y="0"/>
                </a:moveTo>
                <a:lnTo>
                  <a:pt x="13438881" y="0"/>
                </a:lnTo>
                <a:lnTo>
                  <a:pt x="13438881" y="2800946"/>
                </a:lnTo>
                <a:lnTo>
                  <a:pt x="0" y="280094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1483" y="5143500"/>
            <a:ext cx="4265845" cy="1558455"/>
          </a:xfrm>
          <a:custGeom>
            <a:avLst/>
            <a:gdLst/>
            <a:ahLst/>
            <a:cxnLst/>
            <a:rect l="l" t="t" r="r" b="b"/>
            <a:pathLst>
              <a:path w="4265845" h="1558455">
                <a:moveTo>
                  <a:pt x="0" y="0"/>
                </a:moveTo>
                <a:lnTo>
                  <a:pt x="4265845" y="0"/>
                </a:lnTo>
                <a:lnTo>
                  <a:pt x="4265845" y="1558455"/>
                </a:lnTo>
                <a:lnTo>
                  <a:pt x="0" y="1558455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1483" y="6921030"/>
            <a:ext cx="11787290" cy="1903537"/>
          </a:xfrm>
          <a:custGeom>
            <a:avLst/>
            <a:gdLst/>
            <a:ahLst/>
            <a:cxnLst/>
            <a:rect l="l" t="t" r="r" b="b"/>
            <a:pathLst>
              <a:path w="11787290" h="1903537">
                <a:moveTo>
                  <a:pt x="0" y="0"/>
                </a:moveTo>
                <a:lnTo>
                  <a:pt x="11787290" y="0"/>
                </a:lnTo>
                <a:lnTo>
                  <a:pt x="11787290" y="1903538"/>
                </a:lnTo>
                <a:lnTo>
                  <a:pt x="0" y="1903538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891027" y="5143500"/>
            <a:ext cx="3075194" cy="2003108"/>
          </a:xfrm>
          <a:custGeom>
            <a:avLst/>
            <a:gdLst/>
            <a:ahLst/>
            <a:cxnLst/>
            <a:rect l="l" t="t" r="r" b="b"/>
            <a:pathLst>
              <a:path w="3075194" h="2003108">
                <a:moveTo>
                  <a:pt x="0" y="0"/>
                </a:moveTo>
                <a:lnTo>
                  <a:pt x="3075194" y="0"/>
                </a:lnTo>
                <a:lnTo>
                  <a:pt x="3075194" y="2003108"/>
                </a:lnTo>
                <a:lnTo>
                  <a:pt x="0" y="2003108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514350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903250" y="4674942"/>
            <a:ext cx="1050748" cy="29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1752">
                <a:solidFill>
                  <a:srgbClr val="000000"/>
                </a:solidFill>
                <a:latin typeface="Open Sans"/>
              </a:rPr>
              <a:t>Partie CSS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1483" y="4674942"/>
            <a:ext cx="1269734" cy="29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1752">
                <a:solidFill>
                  <a:srgbClr val="000000"/>
                </a:solidFill>
                <a:latin typeface="Open Sans"/>
              </a:rPr>
              <a:t>Partie HTML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25/58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51379" y="1128628"/>
            <a:ext cx="10153761" cy="4251654"/>
          </a:xfrm>
          <a:custGeom>
            <a:avLst/>
            <a:gdLst/>
            <a:ahLst/>
            <a:cxnLst/>
            <a:rect l="l" t="t" r="r" b="b"/>
            <a:pathLst>
              <a:path w="10153761" h="4251654">
                <a:moveTo>
                  <a:pt x="0" y="0"/>
                </a:moveTo>
                <a:lnTo>
                  <a:pt x="10153760" y="0"/>
                </a:lnTo>
                <a:lnTo>
                  <a:pt x="10153760" y="4251653"/>
                </a:lnTo>
                <a:lnTo>
                  <a:pt x="0" y="4251653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478028" y="2352231"/>
            <a:ext cx="5781272" cy="5261362"/>
          </a:xfrm>
          <a:custGeom>
            <a:avLst/>
            <a:gdLst/>
            <a:ahLst/>
            <a:cxnLst/>
            <a:rect l="l" t="t" r="r" b="b"/>
            <a:pathLst>
              <a:path w="5781272" h="5261362">
                <a:moveTo>
                  <a:pt x="0" y="0"/>
                </a:moveTo>
                <a:lnTo>
                  <a:pt x="5781272" y="0"/>
                </a:lnTo>
                <a:lnTo>
                  <a:pt x="5781272" y="5261362"/>
                </a:lnTo>
                <a:lnTo>
                  <a:pt x="0" y="5261362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 r="-1552"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0418615" y="3267920"/>
            <a:ext cx="1059413" cy="96560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Freeform 7"/>
          <p:cNvSpPr/>
          <p:nvPr/>
        </p:nvSpPr>
        <p:spPr>
          <a:xfrm>
            <a:off x="6294265" y="6256520"/>
            <a:ext cx="2586671" cy="3668056"/>
          </a:xfrm>
          <a:custGeom>
            <a:avLst/>
            <a:gdLst/>
            <a:ahLst/>
            <a:cxnLst/>
            <a:rect l="l" t="t" r="r" b="b"/>
            <a:pathLst>
              <a:path w="2586671" h="3668056">
                <a:moveTo>
                  <a:pt x="0" y="0"/>
                </a:moveTo>
                <a:lnTo>
                  <a:pt x="2586671" y="0"/>
                </a:lnTo>
                <a:lnTo>
                  <a:pt x="2586671" y="3668055"/>
                </a:lnTo>
                <a:lnTo>
                  <a:pt x="0" y="3668055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514350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9" name="AutoShape 9"/>
          <p:cNvSpPr/>
          <p:nvPr/>
        </p:nvSpPr>
        <p:spPr>
          <a:xfrm>
            <a:off x="5222019" y="5394361"/>
            <a:ext cx="1072246" cy="221923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TextBox 10"/>
          <p:cNvSpPr txBox="1"/>
          <p:nvPr/>
        </p:nvSpPr>
        <p:spPr>
          <a:xfrm>
            <a:off x="7062227" y="5830433"/>
            <a:ext cx="1050748" cy="29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1752">
                <a:solidFill>
                  <a:srgbClr val="000000"/>
                </a:solidFill>
                <a:latin typeface="Open Sans"/>
              </a:rPr>
              <a:t>Partie CSS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33797" y="1888503"/>
            <a:ext cx="1269734" cy="293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3"/>
              </a:lnSpc>
            </a:pPr>
            <a:r>
              <a:rPr lang="en-US" sz="1752">
                <a:solidFill>
                  <a:srgbClr val="000000"/>
                </a:solidFill>
                <a:latin typeface="Open Sans"/>
              </a:rPr>
              <a:t>Partie HTML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26/58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46572" y="2190223"/>
            <a:ext cx="15852975" cy="7211906"/>
          </a:xfrm>
          <a:custGeom>
            <a:avLst/>
            <a:gdLst/>
            <a:ahLst/>
            <a:cxnLst/>
            <a:rect l="l" t="t" r="r" b="b"/>
            <a:pathLst>
              <a:path w="15852975" h="7211906">
                <a:moveTo>
                  <a:pt x="0" y="0"/>
                </a:moveTo>
                <a:lnTo>
                  <a:pt x="15852975" y="0"/>
                </a:lnTo>
                <a:lnTo>
                  <a:pt x="15852975" y="7211905"/>
                </a:lnTo>
                <a:lnTo>
                  <a:pt x="0" y="7211905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79170" y="510378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27/54</a:t>
            </a:r>
          </a:p>
        </p:txBody>
      </p:sp>
      <p:sp>
        <p:nvSpPr>
          <p:cNvPr id="6" name="Freeform 6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453300" y="312810"/>
            <a:ext cx="7215179" cy="9827572"/>
          </a:xfrm>
          <a:custGeom>
            <a:avLst/>
            <a:gdLst/>
            <a:ahLst/>
            <a:cxnLst/>
            <a:rect l="l" t="t" r="r" b="b"/>
            <a:pathLst>
              <a:path w="7215179" h="9827572">
                <a:moveTo>
                  <a:pt x="0" y="0"/>
                </a:moveTo>
                <a:lnTo>
                  <a:pt x="7215180" y="0"/>
                </a:lnTo>
                <a:lnTo>
                  <a:pt x="7215180" y="9827572"/>
                </a:lnTo>
                <a:lnTo>
                  <a:pt x="0" y="9827572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79170" y="510378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28/54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999704" y="3582583"/>
            <a:ext cx="5189855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Algorigramme de réservation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d’une course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94410" y="0"/>
            <a:ext cx="1593590" cy="1266779"/>
          </a:xfrm>
          <a:custGeom>
            <a:avLst/>
            <a:gdLst/>
            <a:ahLst/>
            <a:cxnLst/>
            <a:rect l="l" t="t" r="r" b="b"/>
            <a:pathLst>
              <a:path w="1593590" h="1266779">
                <a:moveTo>
                  <a:pt x="0" y="0"/>
                </a:moveTo>
                <a:lnTo>
                  <a:pt x="1593590" y="0"/>
                </a:lnTo>
                <a:lnTo>
                  <a:pt x="1593590" y="1266779"/>
                </a:lnTo>
                <a:lnTo>
                  <a:pt x="0" y="1266779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8210093" y="3800969"/>
            <a:ext cx="1180077" cy="61870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Freeform 5"/>
          <p:cNvSpPr/>
          <p:nvPr/>
        </p:nvSpPr>
        <p:spPr>
          <a:xfrm>
            <a:off x="370969" y="8298122"/>
            <a:ext cx="9512875" cy="1473893"/>
          </a:xfrm>
          <a:custGeom>
            <a:avLst/>
            <a:gdLst/>
            <a:ahLst/>
            <a:cxnLst/>
            <a:rect l="l" t="t" r="r" b="b"/>
            <a:pathLst>
              <a:path w="9512875" h="1473893">
                <a:moveTo>
                  <a:pt x="0" y="0"/>
                </a:moveTo>
                <a:lnTo>
                  <a:pt x="9512875" y="0"/>
                </a:lnTo>
                <a:lnTo>
                  <a:pt x="9512875" y="1473893"/>
                </a:lnTo>
                <a:lnTo>
                  <a:pt x="0" y="1473893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 r="-4626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99677" y="1398066"/>
            <a:ext cx="5310416" cy="6043216"/>
          </a:xfrm>
          <a:custGeom>
            <a:avLst/>
            <a:gdLst/>
            <a:ahLst/>
            <a:cxnLst/>
            <a:rect l="l" t="t" r="r" b="b"/>
            <a:pathLst>
              <a:path w="5310416" h="6043216">
                <a:moveTo>
                  <a:pt x="0" y="0"/>
                </a:moveTo>
                <a:lnTo>
                  <a:pt x="5310416" y="0"/>
                </a:lnTo>
                <a:lnTo>
                  <a:pt x="5310416" y="6043216"/>
                </a:lnTo>
                <a:lnTo>
                  <a:pt x="0" y="6043216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90171" y="269641"/>
            <a:ext cx="6685999" cy="4616930"/>
          </a:xfrm>
          <a:custGeom>
            <a:avLst/>
            <a:gdLst/>
            <a:ahLst/>
            <a:cxnLst/>
            <a:rect l="l" t="t" r="r" b="b"/>
            <a:pathLst>
              <a:path w="6685999" h="4616930">
                <a:moveTo>
                  <a:pt x="0" y="0"/>
                </a:moveTo>
                <a:lnTo>
                  <a:pt x="6685998" y="0"/>
                </a:lnTo>
                <a:lnTo>
                  <a:pt x="6685998" y="4616931"/>
                </a:lnTo>
                <a:lnTo>
                  <a:pt x="0" y="4616931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390171" y="4886572"/>
            <a:ext cx="6685999" cy="3026704"/>
          </a:xfrm>
          <a:custGeom>
            <a:avLst/>
            <a:gdLst/>
            <a:ahLst/>
            <a:cxnLst/>
            <a:rect l="l" t="t" r="r" b="b"/>
            <a:pathLst>
              <a:path w="6685999" h="3026704">
                <a:moveTo>
                  <a:pt x="0" y="0"/>
                </a:moveTo>
                <a:lnTo>
                  <a:pt x="6685998" y="0"/>
                </a:lnTo>
                <a:lnTo>
                  <a:pt x="6685998" y="3026704"/>
                </a:lnTo>
                <a:lnTo>
                  <a:pt x="0" y="3026704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472639" y="8204280"/>
            <a:ext cx="5845774" cy="1634835"/>
          </a:xfrm>
          <a:custGeom>
            <a:avLst/>
            <a:gdLst/>
            <a:ahLst/>
            <a:cxnLst/>
            <a:rect l="l" t="t" r="r" b="b"/>
            <a:pathLst>
              <a:path w="5845774" h="1634835">
                <a:moveTo>
                  <a:pt x="0" y="0"/>
                </a:moveTo>
                <a:lnTo>
                  <a:pt x="5845774" y="0"/>
                </a:lnTo>
                <a:lnTo>
                  <a:pt x="5845774" y="1634835"/>
                </a:lnTo>
                <a:lnTo>
                  <a:pt x="0" y="1634835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79170" y="510378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3806" y="990600"/>
            <a:ext cx="7143094" cy="33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r>
              <a:rPr lang="en-US" sz="1975">
                <a:solidFill>
                  <a:srgbClr val="000000"/>
                </a:solidFill>
                <a:latin typeface="Open Sans"/>
              </a:rPr>
              <a:t>reservation.php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29/54</a:t>
            </a:r>
          </a:p>
        </p:txBody>
      </p:sp>
      <p:sp>
        <p:nvSpPr>
          <p:cNvPr id="13" name="AutoShape 13"/>
          <p:cNvSpPr/>
          <p:nvPr/>
        </p:nvSpPr>
        <p:spPr>
          <a:xfrm flipV="1">
            <a:off x="8210093" y="2856575"/>
            <a:ext cx="933907" cy="54839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 flipV="1">
            <a:off x="8210093" y="5446619"/>
            <a:ext cx="1180077" cy="61597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5" name="AutoShape 15"/>
          <p:cNvSpPr/>
          <p:nvPr/>
        </p:nvSpPr>
        <p:spPr>
          <a:xfrm flipV="1">
            <a:off x="9883844" y="9021697"/>
            <a:ext cx="588795" cy="13371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875545" y="1741768"/>
            <a:ext cx="8669097" cy="5821583"/>
          </a:xfrm>
          <a:custGeom>
            <a:avLst/>
            <a:gdLst/>
            <a:ahLst/>
            <a:cxnLst/>
            <a:rect l="l" t="t" r="r" b="b"/>
            <a:pathLst>
              <a:path w="8669097" h="5821583">
                <a:moveTo>
                  <a:pt x="0" y="0"/>
                </a:moveTo>
                <a:lnTo>
                  <a:pt x="8669097" y="0"/>
                </a:lnTo>
                <a:lnTo>
                  <a:pt x="8669097" y="5821584"/>
                </a:lnTo>
                <a:lnTo>
                  <a:pt x="0" y="582158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79170" y="510378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70608" y="1196157"/>
            <a:ext cx="7143094" cy="336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r>
              <a:rPr lang="en-US" sz="1975">
                <a:solidFill>
                  <a:srgbClr val="000000"/>
                </a:solidFill>
                <a:latin typeface="Open Sans"/>
              </a:rPr>
              <a:t>Connexion à la base de donnée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30/54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44922" y="1727829"/>
            <a:ext cx="7212535" cy="4030162"/>
          </a:xfrm>
          <a:custGeom>
            <a:avLst/>
            <a:gdLst/>
            <a:ahLst/>
            <a:cxnLst/>
            <a:rect l="l" t="t" r="r" b="b"/>
            <a:pathLst>
              <a:path w="7212535" h="4030162">
                <a:moveTo>
                  <a:pt x="0" y="0"/>
                </a:moveTo>
                <a:lnTo>
                  <a:pt x="7212535" y="0"/>
                </a:lnTo>
                <a:lnTo>
                  <a:pt x="7212535" y="4030163"/>
                </a:lnTo>
                <a:lnTo>
                  <a:pt x="0" y="4030163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4922" y="5757992"/>
            <a:ext cx="11525563" cy="3825325"/>
          </a:xfrm>
          <a:custGeom>
            <a:avLst/>
            <a:gdLst/>
            <a:ahLst/>
            <a:cxnLst/>
            <a:rect l="l" t="t" r="r" b="b"/>
            <a:pathLst>
              <a:path w="11525563" h="3825325">
                <a:moveTo>
                  <a:pt x="0" y="0"/>
                </a:moveTo>
                <a:lnTo>
                  <a:pt x="11525563" y="0"/>
                </a:lnTo>
                <a:lnTo>
                  <a:pt x="11525563" y="3825325"/>
                </a:lnTo>
                <a:lnTo>
                  <a:pt x="0" y="3825325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9170" y="510378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70608" y="1196157"/>
            <a:ext cx="7143094" cy="33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r>
              <a:rPr lang="en-US" sz="1975">
                <a:solidFill>
                  <a:srgbClr val="000000"/>
                </a:solidFill>
                <a:latin typeface="Open Sans"/>
              </a:rPr>
              <a:t>inserer_reservation.php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31/54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4483" y="1583123"/>
            <a:ext cx="6384869" cy="8379571"/>
          </a:xfrm>
          <a:custGeom>
            <a:avLst/>
            <a:gdLst/>
            <a:ahLst/>
            <a:cxnLst/>
            <a:rect l="l" t="t" r="r" b="b"/>
            <a:pathLst>
              <a:path w="6384869" h="8379571">
                <a:moveTo>
                  <a:pt x="0" y="0"/>
                </a:moveTo>
                <a:lnTo>
                  <a:pt x="6384868" y="0"/>
                </a:lnTo>
                <a:lnTo>
                  <a:pt x="6384868" y="8379570"/>
                </a:lnTo>
                <a:lnTo>
                  <a:pt x="0" y="837957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83732" y="1586240"/>
            <a:ext cx="8166114" cy="7597854"/>
          </a:xfrm>
          <a:custGeom>
            <a:avLst/>
            <a:gdLst/>
            <a:ahLst/>
            <a:cxnLst/>
            <a:rect l="l" t="t" r="r" b="b"/>
            <a:pathLst>
              <a:path w="8166114" h="7597854">
                <a:moveTo>
                  <a:pt x="0" y="0"/>
                </a:moveTo>
                <a:lnTo>
                  <a:pt x="8166114" y="0"/>
                </a:lnTo>
                <a:lnTo>
                  <a:pt x="8166114" y="7597854"/>
                </a:lnTo>
                <a:lnTo>
                  <a:pt x="0" y="7597854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9170" y="510378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9087" y="1116861"/>
            <a:ext cx="7143094" cy="33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r>
              <a:rPr lang="en-US" sz="1975">
                <a:solidFill>
                  <a:srgbClr val="000000"/>
                </a:solidFill>
                <a:latin typeface="Open Sans"/>
              </a:rPr>
              <a:t>calcul_distance.php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32/54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5117" y="1959577"/>
            <a:ext cx="9592867" cy="4700505"/>
          </a:xfrm>
          <a:custGeom>
            <a:avLst/>
            <a:gdLst/>
            <a:ahLst/>
            <a:cxnLst/>
            <a:rect l="l" t="t" r="r" b="b"/>
            <a:pathLst>
              <a:path w="9592867" h="4700505">
                <a:moveTo>
                  <a:pt x="0" y="0"/>
                </a:moveTo>
                <a:lnTo>
                  <a:pt x="9592867" y="0"/>
                </a:lnTo>
                <a:lnTo>
                  <a:pt x="9592867" y="4700505"/>
                </a:lnTo>
                <a:lnTo>
                  <a:pt x="0" y="4700505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42908" y="3801302"/>
            <a:ext cx="7997518" cy="4941055"/>
          </a:xfrm>
          <a:custGeom>
            <a:avLst/>
            <a:gdLst/>
            <a:ahLst/>
            <a:cxnLst/>
            <a:rect l="l" t="t" r="r" b="b"/>
            <a:pathLst>
              <a:path w="7997518" h="4941055">
                <a:moveTo>
                  <a:pt x="0" y="0"/>
                </a:moveTo>
                <a:lnTo>
                  <a:pt x="7997519" y="0"/>
                </a:lnTo>
                <a:lnTo>
                  <a:pt x="7997519" y="4941055"/>
                </a:lnTo>
                <a:lnTo>
                  <a:pt x="0" y="4941055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9170" y="510378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9087" y="1116861"/>
            <a:ext cx="7143094" cy="33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r>
              <a:rPr lang="en-US" sz="1975">
                <a:solidFill>
                  <a:srgbClr val="000000"/>
                </a:solidFill>
                <a:latin typeface="Open Sans"/>
              </a:rPr>
              <a:t>Google Cloud API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33/54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076430" y="0"/>
            <a:ext cx="14281046" cy="12347691"/>
          </a:xfrm>
          <a:custGeom>
            <a:avLst/>
            <a:gdLst/>
            <a:ahLst/>
            <a:cxnLst/>
            <a:rect l="l" t="t" r="r" b="b"/>
            <a:pathLst>
              <a:path w="14281046" h="12347691">
                <a:moveTo>
                  <a:pt x="0" y="0"/>
                </a:moveTo>
                <a:lnTo>
                  <a:pt x="14281045" y="0"/>
                </a:lnTo>
                <a:lnTo>
                  <a:pt x="14281045" y="12347691"/>
                </a:lnTo>
                <a:lnTo>
                  <a:pt x="0" y="1234769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18340" y="-1326931"/>
            <a:ext cx="5566999" cy="4711261"/>
          </a:xfrm>
          <a:custGeom>
            <a:avLst/>
            <a:gdLst/>
            <a:ahLst/>
            <a:cxnLst/>
            <a:rect l="l" t="t" r="r" b="b"/>
            <a:pathLst>
              <a:path w="5566999" h="4711261">
                <a:moveTo>
                  <a:pt x="0" y="0"/>
                </a:moveTo>
                <a:lnTo>
                  <a:pt x="5566999" y="0"/>
                </a:lnTo>
                <a:lnTo>
                  <a:pt x="5566999" y="4711262"/>
                </a:lnTo>
                <a:lnTo>
                  <a:pt x="0" y="471126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4930" y="166150"/>
            <a:ext cx="7227459" cy="104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8"/>
              </a:lnSpc>
              <a:spcBef>
                <a:spcPct val="0"/>
              </a:spcBef>
            </a:pPr>
            <a:r>
              <a:rPr lang="en-US" sz="6157">
                <a:solidFill>
                  <a:srgbClr val="000000"/>
                </a:solidFill>
                <a:latin typeface="Rosario Bold"/>
              </a:rPr>
              <a:t>Contexte</a:t>
            </a:r>
          </a:p>
        </p:txBody>
      </p:sp>
      <p:sp>
        <p:nvSpPr>
          <p:cNvPr id="5" name="Freeform 5"/>
          <p:cNvSpPr/>
          <p:nvPr/>
        </p:nvSpPr>
        <p:spPr>
          <a:xfrm>
            <a:off x="1522388" y="7042090"/>
            <a:ext cx="3722602" cy="2216210"/>
          </a:xfrm>
          <a:custGeom>
            <a:avLst/>
            <a:gdLst/>
            <a:ahLst/>
            <a:cxnLst/>
            <a:rect l="l" t="t" r="r" b="b"/>
            <a:pathLst>
              <a:path w="3722602" h="2216210">
                <a:moveTo>
                  <a:pt x="0" y="0"/>
                </a:moveTo>
                <a:lnTo>
                  <a:pt x="3722603" y="0"/>
                </a:lnTo>
                <a:lnTo>
                  <a:pt x="3722603" y="2216210"/>
                </a:lnTo>
                <a:lnTo>
                  <a:pt x="0" y="221621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144000" y="204250"/>
            <a:ext cx="344700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Projet Smart Taxi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08730" y="3596239"/>
            <a:ext cx="6350818" cy="3037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2"/>
              </a:lnSpc>
            </a:pPr>
            <a:r>
              <a:rPr lang="en-US" sz="3473">
                <a:solidFill>
                  <a:srgbClr val="000000"/>
                </a:solidFill>
                <a:latin typeface="Open Sans"/>
              </a:rPr>
              <a:t>Entreprise : A4 Taxi </a:t>
            </a:r>
          </a:p>
          <a:p>
            <a:pPr algn="ctr">
              <a:lnSpc>
                <a:spcPts val="4862"/>
              </a:lnSpc>
            </a:pPr>
            <a:endParaRPr/>
          </a:p>
          <a:p>
            <a:pPr marL="749848" lvl="1" indent="-374924" algn="l">
              <a:lnSpc>
                <a:spcPts val="4862"/>
              </a:lnSpc>
              <a:buFont typeface="Arial"/>
              <a:buChar char="•"/>
            </a:pPr>
            <a:r>
              <a:rPr lang="en-US" sz="3473">
                <a:solidFill>
                  <a:srgbClr val="000000"/>
                </a:solidFill>
                <a:latin typeface="Open Sans"/>
              </a:rPr>
              <a:t>Site internet simple</a:t>
            </a:r>
          </a:p>
          <a:p>
            <a:pPr marL="749848" lvl="1" indent="-374924" algn="l">
              <a:lnSpc>
                <a:spcPts val="4862"/>
              </a:lnSpc>
              <a:buFont typeface="Arial"/>
              <a:buChar char="•"/>
            </a:pPr>
            <a:r>
              <a:rPr lang="en-US" sz="3473">
                <a:solidFill>
                  <a:srgbClr val="000000"/>
                </a:solidFill>
                <a:latin typeface="Open Sans"/>
              </a:rPr>
              <a:t>Contraignant</a:t>
            </a:r>
          </a:p>
          <a:p>
            <a:pPr marL="749848" lvl="1" indent="-374924" algn="l">
              <a:lnSpc>
                <a:spcPts val="4862"/>
              </a:lnSpc>
              <a:buFont typeface="Arial"/>
              <a:buChar char="•"/>
            </a:pPr>
            <a:r>
              <a:rPr lang="en-US" sz="3473">
                <a:solidFill>
                  <a:srgbClr val="000000"/>
                </a:solidFill>
                <a:latin typeface="Open Sans"/>
              </a:rPr>
              <a:t>Évolution des technologies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817839" y="9191625"/>
            <a:ext cx="89916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3/58</a:t>
            </a:r>
          </a:p>
        </p:txBody>
      </p:sp>
      <p:sp>
        <p:nvSpPr>
          <p:cNvPr id="9" name="Freeform 9"/>
          <p:cNvSpPr/>
          <p:nvPr/>
        </p:nvSpPr>
        <p:spPr>
          <a:xfrm>
            <a:off x="15528448" y="0"/>
            <a:ext cx="2759552" cy="2193628"/>
          </a:xfrm>
          <a:custGeom>
            <a:avLst/>
            <a:gdLst/>
            <a:ahLst/>
            <a:cxnLst/>
            <a:rect l="l" t="t" r="r" b="b"/>
            <a:pathLst>
              <a:path w="2759552" h="2193628">
                <a:moveTo>
                  <a:pt x="0" y="0"/>
                </a:moveTo>
                <a:lnTo>
                  <a:pt x="2759552" y="0"/>
                </a:lnTo>
                <a:lnTo>
                  <a:pt x="2759552" y="2193628"/>
                </a:lnTo>
                <a:lnTo>
                  <a:pt x="0" y="2193628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15142" y="1728131"/>
            <a:ext cx="8794168" cy="4925030"/>
          </a:xfrm>
          <a:custGeom>
            <a:avLst/>
            <a:gdLst/>
            <a:ahLst/>
            <a:cxnLst/>
            <a:rect l="l" t="t" r="r" b="b"/>
            <a:pathLst>
              <a:path w="8794168" h="4925030">
                <a:moveTo>
                  <a:pt x="0" y="0"/>
                </a:moveTo>
                <a:lnTo>
                  <a:pt x="8794168" y="0"/>
                </a:lnTo>
                <a:lnTo>
                  <a:pt x="8794168" y="4925030"/>
                </a:lnTo>
                <a:lnTo>
                  <a:pt x="0" y="492503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38921" y="2822946"/>
            <a:ext cx="8473530" cy="4737281"/>
          </a:xfrm>
          <a:custGeom>
            <a:avLst/>
            <a:gdLst/>
            <a:ahLst/>
            <a:cxnLst/>
            <a:rect l="l" t="t" r="r" b="b"/>
            <a:pathLst>
              <a:path w="8473530" h="4737281">
                <a:moveTo>
                  <a:pt x="0" y="0"/>
                </a:moveTo>
                <a:lnTo>
                  <a:pt x="8473530" y="0"/>
                </a:lnTo>
                <a:lnTo>
                  <a:pt x="8473530" y="4737281"/>
                </a:lnTo>
                <a:lnTo>
                  <a:pt x="0" y="4737281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9170" y="510378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9087" y="1116861"/>
            <a:ext cx="7143094" cy="33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r>
              <a:rPr lang="en-US" sz="1975">
                <a:solidFill>
                  <a:srgbClr val="000000"/>
                </a:solidFill>
                <a:latin typeface="Open Sans"/>
              </a:rPr>
              <a:t>script.js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34/54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0018" y="1748354"/>
            <a:ext cx="13358734" cy="5882745"/>
          </a:xfrm>
          <a:custGeom>
            <a:avLst/>
            <a:gdLst/>
            <a:ahLst/>
            <a:cxnLst/>
            <a:rect l="l" t="t" r="r" b="b"/>
            <a:pathLst>
              <a:path w="13358734" h="5882745">
                <a:moveTo>
                  <a:pt x="0" y="0"/>
                </a:moveTo>
                <a:lnTo>
                  <a:pt x="13358734" y="0"/>
                </a:lnTo>
                <a:lnTo>
                  <a:pt x="13358734" y="5882745"/>
                </a:lnTo>
                <a:lnTo>
                  <a:pt x="0" y="5882745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79170" y="510378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9087" y="1116861"/>
            <a:ext cx="7143094" cy="33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r>
              <a:rPr lang="en-US" sz="1975">
                <a:solidFill>
                  <a:srgbClr val="000000"/>
                </a:solidFill>
                <a:latin typeface="Open Sans"/>
              </a:rPr>
              <a:t>confirmation.php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35/54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00309" y="1586273"/>
            <a:ext cx="13456320" cy="1956390"/>
          </a:xfrm>
          <a:custGeom>
            <a:avLst/>
            <a:gdLst/>
            <a:ahLst/>
            <a:cxnLst/>
            <a:rect l="l" t="t" r="r" b="b"/>
            <a:pathLst>
              <a:path w="13456320" h="1956390">
                <a:moveTo>
                  <a:pt x="0" y="0"/>
                </a:moveTo>
                <a:lnTo>
                  <a:pt x="13456320" y="0"/>
                </a:lnTo>
                <a:lnTo>
                  <a:pt x="13456320" y="1956390"/>
                </a:lnTo>
                <a:lnTo>
                  <a:pt x="0" y="195639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0309" y="3865200"/>
            <a:ext cx="12590777" cy="1278300"/>
          </a:xfrm>
          <a:custGeom>
            <a:avLst/>
            <a:gdLst/>
            <a:ahLst/>
            <a:cxnLst/>
            <a:rect l="l" t="t" r="r" b="b"/>
            <a:pathLst>
              <a:path w="12590777" h="1278300">
                <a:moveTo>
                  <a:pt x="0" y="0"/>
                </a:moveTo>
                <a:lnTo>
                  <a:pt x="12590777" y="0"/>
                </a:lnTo>
                <a:lnTo>
                  <a:pt x="12590777" y="1278300"/>
                </a:lnTo>
                <a:lnTo>
                  <a:pt x="0" y="127830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27546" y="5705475"/>
            <a:ext cx="8307551" cy="3696630"/>
          </a:xfrm>
          <a:custGeom>
            <a:avLst/>
            <a:gdLst/>
            <a:ahLst/>
            <a:cxnLst/>
            <a:rect l="l" t="t" r="r" b="b"/>
            <a:pathLst>
              <a:path w="8307551" h="3696630">
                <a:moveTo>
                  <a:pt x="0" y="0"/>
                </a:moveTo>
                <a:lnTo>
                  <a:pt x="8307551" y="0"/>
                </a:lnTo>
                <a:lnTo>
                  <a:pt x="8307551" y="3696630"/>
                </a:lnTo>
                <a:lnTo>
                  <a:pt x="0" y="369663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79170" y="510378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69087" y="1116861"/>
            <a:ext cx="7143094" cy="336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r>
              <a:rPr lang="en-US" sz="1975">
                <a:solidFill>
                  <a:srgbClr val="000000"/>
                </a:solidFill>
                <a:latin typeface="Open Sans"/>
              </a:rPr>
              <a:t>inscription.php</a:t>
            </a:r>
          </a:p>
        </p:txBody>
      </p:sp>
      <p:sp>
        <p:nvSpPr>
          <p:cNvPr id="9" name="AutoShape 9"/>
          <p:cNvSpPr/>
          <p:nvPr/>
        </p:nvSpPr>
        <p:spPr>
          <a:xfrm flipH="1">
            <a:off x="5400372" y="3542663"/>
            <a:ext cx="0" cy="32253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AutoShape 10"/>
          <p:cNvSpPr/>
          <p:nvPr/>
        </p:nvSpPr>
        <p:spPr>
          <a:xfrm>
            <a:off x="5381322" y="5143500"/>
            <a:ext cx="0" cy="5619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 flipH="1" flipV="1">
            <a:off x="9535097" y="9258300"/>
            <a:ext cx="49683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TextBox 12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36/54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1479" y="2049457"/>
            <a:ext cx="7698312" cy="6236822"/>
          </a:xfrm>
          <a:custGeom>
            <a:avLst/>
            <a:gdLst/>
            <a:ahLst/>
            <a:cxnLst/>
            <a:rect l="l" t="t" r="r" b="b"/>
            <a:pathLst>
              <a:path w="7698312" h="6236822">
                <a:moveTo>
                  <a:pt x="0" y="0"/>
                </a:moveTo>
                <a:lnTo>
                  <a:pt x="7698311" y="0"/>
                </a:lnTo>
                <a:lnTo>
                  <a:pt x="7698311" y="6236822"/>
                </a:lnTo>
                <a:lnTo>
                  <a:pt x="0" y="6236822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738542" y="2312910"/>
            <a:ext cx="7432505" cy="6417933"/>
          </a:xfrm>
          <a:custGeom>
            <a:avLst/>
            <a:gdLst/>
            <a:ahLst/>
            <a:cxnLst/>
            <a:rect l="l" t="t" r="r" b="b"/>
            <a:pathLst>
              <a:path w="7432505" h="6417933">
                <a:moveTo>
                  <a:pt x="0" y="0"/>
                </a:moveTo>
                <a:lnTo>
                  <a:pt x="7432505" y="0"/>
                </a:lnTo>
                <a:lnTo>
                  <a:pt x="7432505" y="6417933"/>
                </a:lnTo>
                <a:lnTo>
                  <a:pt x="0" y="6417933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9170" y="510378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9087" y="1116861"/>
            <a:ext cx="7143094" cy="336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r>
              <a:rPr lang="en-US" sz="1975">
                <a:solidFill>
                  <a:srgbClr val="000000"/>
                </a:solidFill>
                <a:latin typeface="Open Sans"/>
              </a:rPr>
              <a:t>inscription.php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37/54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587601" y="236371"/>
            <a:ext cx="4665182" cy="9758235"/>
          </a:xfrm>
          <a:custGeom>
            <a:avLst/>
            <a:gdLst/>
            <a:ahLst/>
            <a:cxnLst/>
            <a:rect l="l" t="t" r="r" b="b"/>
            <a:pathLst>
              <a:path w="4665182" h="9758235">
                <a:moveTo>
                  <a:pt x="0" y="0"/>
                </a:moveTo>
                <a:lnTo>
                  <a:pt x="4665181" y="0"/>
                </a:lnTo>
                <a:lnTo>
                  <a:pt x="4665181" y="9758235"/>
                </a:lnTo>
                <a:lnTo>
                  <a:pt x="0" y="9758235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79170" y="510378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38/54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46230" y="3582583"/>
            <a:ext cx="4896802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Algorigramme d’inscription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d’un nouvelle utilisateur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00309" y="1677047"/>
            <a:ext cx="14604657" cy="2191840"/>
          </a:xfrm>
          <a:custGeom>
            <a:avLst/>
            <a:gdLst/>
            <a:ahLst/>
            <a:cxnLst/>
            <a:rect l="l" t="t" r="r" b="b"/>
            <a:pathLst>
              <a:path w="14604657" h="2191840">
                <a:moveTo>
                  <a:pt x="0" y="0"/>
                </a:moveTo>
                <a:lnTo>
                  <a:pt x="14604657" y="0"/>
                </a:lnTo>
                <a:lnTo>
                  <a:pt x="14604657" y="2191840"/>
                </a:lnTo>
                <a:lnTo>
                  <a:pt x="0" y="219184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00309" y="4051336"/>
            <a:ext cx="11186356" cy="1524207"/>
          </a:xfrm>
          <a:custGeom>
            <a:avLst/>
            <a:gdLst/>
            <a:ahLst/>
            <a:cxnLst/>
            <a:rect l="l" t="t" r="r" b="b"/>
            <a:pathLst>
              <a:path w="11186356" h="1524207">
                <a:moveTo>
                  <a:pt x="0" y="0"/>
                </a:moveTo>
                <a:lnTo>
                  <a:pt x="11186356" y="0"/>
                </a:lnTo>
                <a:lnTo>
                  <a:pt x="11186356" y="1524207"/>
                </a:lnTo>
                <a:lnTo>
                  <a:pt x="0" y="152420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00309" y="5805278"/>
            <a:ext cx="11186356" cy="1622549"/>
          </a:xfrm>
          <a:custGeom>
            <a:avLst/>
            <a:gdLst/>
            <a:ahLst/>
            <a:cxnLst/>
            <a:rect l="l" t="t" r="r" b="b"/>
            <a:pathLst>
              <a:path w="11186356" h="1622549">
                <a:moveTo>
                  <a:pt x="0" y="0"/>
                </a:moveTo>
                <a:lnTo>
                  <a:pt x="11186356" y="0"/>
                </a:lnTo>
                <a:lnTo>
                  <a:pt x="11186356" y="1622549"/>
                </a:lnTo>
                <a:lnTo>
                  <a:pt x="0" y="1622549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00309" y="7843143"/>
            <a:ext cx="11186356" cy="1577223"/>
          </a:xfrm>
          <a:custGeom>
            <a:avLst/>
            <a:gdLst/>
            <a:ahLst/>
            <a:cxnLst/>
            <a:rect l="l" t="t" r="r" b="b"/>
            <a:pathLst>
              <a:path w="11186356" h="1577223">
                <a:moveTo>
                  <a:pt x="0" y="0"/>
                </a:moveTo>
                <a:lnTo>
                  <a:pt x="11186356" y="0"/>
                </a:lnTo>
                <a:lnTo>
                  <a:pt x="11186356" y="1577223"/>
                </a:lnTo>
                <a:lnTo>
                  <a:pt x="0" y="1577223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79170" y="510378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9087" y="1116861"/>
            <a:ext cx="7143094" cy="336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r>
              <a:rPr lang="en-US" sz="1975">
                <a:solidFill>
                  <a:srgbClr val="000000"/>
                </a:solidFill>
                <a:latin typeface="Open Sans"/>
              </a:rPr>
              <a:t>connexion.php</a:t>
            </a:r>
          </a:p>
        </p:txBody>
      </p:sp>
      <p:sp>
        <p:nvSpPr>
          <p:cNvPr id="10" name="AutoShape 10"/>
          <p:cNvSpPr/>
          <p:nvPr/>
        </p:nvSpPr>
        <p:spPr>
          <a:xfrm>
            <a:off x="5119082" y="3868887"/>
            <a:ext cx="421327" cy="1824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>
            <a:off x="5329745" y="7445308"/>
            <a:ext cx="210663" cy="39783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TextBox 12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39/54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52381" y="1586273"/>
            <a:ext cx="7235219" cy="6333835"/>
          </a:xfrm>
          <a:custGeom>
            <a:avLst/>
            <a:gdLst/>
            <a:ahLst/>
            <a:cxnLst/>
            <a:rect l="l" t="t" r="r" b="b"/>
            <a:pathLst>
              <a:path w="7235219" h="6333835">
                <a:moveTo>
                  <a:pt x="0" y="0"/>
                </a:moveTo>
                <a:lnTo>
                  <a:pt x="7235220" y="0"/>
                </a:lnTo>
                <a:lnTo>
                  <a:pt x="7235220" y="6333834"/>
                </a:lnTo>
                <a:lnTo>
                  <a:pt x="0" y="633383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723511" y="2400108"/>
            <a:ext cx="10116916" cy="5911007"/>
          </a:xfrm>
          <a:custGeom>
            <a:avLst/>
            <a:gdLst/>
            <a:ahLst/>
            <a:cxnLst/>
            <a:rect l="l" t="t" r="r" b="b"/>
            <a:pathLst>
              <a:path w="10116916" h="5911007">
                <a:moveTo>
                  <a:pt x="0" y="0"/>
                </a:moveTo>
                <a:lnTo>
                  <a:pt x="10116916" y="0"/>
                </a:lnTo>
                <a:lnTo>
                  <a:pt x="10116916" y="5911007"/>
                </a:lnTo>
                <a:lnTo>
                  <a:pt x="0" y="591100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979170" y="510378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9087" y="1116861"/>
            <a:ext cx="7143094" cy="336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r>
              <a:rPr lang="en-US" sz="1975">
                <a:solidFill>
                  <a:srgbClr val="000000"/>
                </a:solidFill>
                <a:latin typeface="Open Sans"/>
              </a:rPr>
              <a:t>connexion.php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40/54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18076" y="1028700"/>
            <a:ext cx="8822084" cy="8904662"/>
          </a:xfrm>
          <a:custGeom>
            <a:avLst/>
            <a:gdLst/>
            <a:ahLst/>
            <a:cxnLst/>
            <a:rect l="l" t="t" r="r" b="b"/>
            <a:pathLst>
              <a:path w="8822084" h="8904662">
                <a:moveTo>
                  <a:pt x="0" y="0"/>
                </a:moveTo>
                <a:lnTo>
                  <a:pt x="8822084" y="0"/>
                </a:lnTo>
                <a:lnTo>
                  <a:pt x="8822084" y="8904662"/>
                </a:lnTo>
                <a:lnTo>
                  <a:pt x="0" y="8904662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79170" y="510378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94410" y="9191625"/>
            <a:ext cx="1146016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41/54</a:t>
            </a:r>
          </a:p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89659" y="2001832"/>
            <a:ext cx="5008273" cy="89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3"/>
              </a:lnSpc>
            </a:pPr>
            <a:r>
              <a:rPr lang="en-US" sz="2566">
                <a:solidFill>
                  <a:srgbClr val="000000"/>
                </a:solidFill>
                <a:latin typeface="Open Sans"/>
              </a:rPr>
              <a:t>Algorigramme de connexion à un compte utilisateur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H="1">
            <a:off x="11047113" y="6261619"/>
            <a:ext cx="101286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Freeform 5"/>
          <p:cNvSpPr/>
          <p:nvPr/>
        </p:nvSpPr>
        <p:spPr>
          <a:xfrm>
            <a:off x="387486" y="6625181"/>
            <a:ext cx="13360069" cy="814370"/>
          </a:xfrm>
          <a:custGeom>
            <a:avLst/>
            <a:gdLst/>
            <a:ahLst/>
            <a:cxnLst/>
            <a:rect l="l" t="t" r="r" b="b"/>
            <a:pathLst>
              <a:path w="13360069" h="814370">
                <a:moveTo>
                  <a:pt x="0" y="0"/>
                </a:moveTo>
                <a:lnTo>
                  <a:pt x="13360068" y="0"/>
                </a:lnTo>
                <a:lnTo>
                  <a:pt x="13360068" y="814370"/>
                </a:lnTo>
                <a:lnTo>
                  <a:pt x="0" y="81437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87486" y="9515158"/>
            <a:ext cx="13361130" cy="403327"/>
          </a:xfrm>
          <a:custGeom>
            <a:avLst/>
            <a:gdLst/>
            <a:ahLst/>
            <a:cxnLst/>
            <a:rect l="l" t="t" r="r" b="b"/>
            <a:pathLst>
              <a:path w="13361130" h="403327">
                <a:moveTo>
                  <a:pt x="0" y="0"/>
                </a:moveTo>
                <a:lnTo>
                  <a:pt x="13361130" y="0"/>
                </a:lnTo>
                <a:lnTo>
                  <a:pt x="13361130" y="403327"/>
                </a:lnTo>
                <a:lnTo>
                  <a:pt x="0" y="40332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3451176" y="7456218"/>
            <a:ext cx="499434" cy="42633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 flipH="1">
            <a:off x="2951743" y="8873560"/>
            <a:ext cx="998867" cy="56561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Freeform 9"/>
          <p:cNvSpPr/>
          <p:nvPr/>
        </p:nvSpPr>
        <p:spPr>
          <a:xfrm>
            <a:off x="2671558" y="7882557"/>
            <a:ext cx="4541323" cy="974426"/>
          </a:xfrm>
          <a:custGeom>
            <a:avLst/>
            <a:gdLst/>
            <a:ahLst/>
            <a:cxnLst/>
            <a:rect l="l" t="t" r="r" b="b"/>
            <a:pathLst>
              <a:path w="4541323" h="974426">
                <a:moveTo>
                  <a:pt x="0" y="0"/>
                </a:moveTo>
                <a:lnTo>
                  <a:pt x="4541323" y="0"/>
                </a:lnTo>
                <a:lnTo>
                  <a:pt x="4541323" y="974426"/>
                </a:lnTo>
                <a:lnTo>
                  <a:pt x="0" y="974426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 l="-823" r="-82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87486" y="1782423"/>
            <a:ext cx="10659628" cy="4582066"/>
          </a:xfrm>
          <a:custGeom>
            <a:avLst/>
            <a:gdLst/>
            <a:ahLst/>
            <a:cxnLst/>
            <a:rect l="l" t="t" r="r" b="b"/>
            <a:pathLst>
              <a:path w="10659628" h="4582066">
                <a:moveTo>
                  <a:pt x="0" y="0"/>
                </a:moveTo>
                <a:lnTo>
                  <a:pt x="10659627" y="0"/>
                </a:lnTo>
                <a:lnTo>
                  <a:pt x="10659627" y="4582066"/>
                </a:lnTo>
                <a:lnTo>
                  <a:pt x="0" y="4582066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79170" y="510378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9658" y="1256062"/>
            <a:ext cx="7143094" cy="336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r>
              <a:rPr lang="en-US" sz="1975">
                <a:solidFill>
                  <a:srgbClr val="000000"/>
                </a:solidFill>
                <a:latin typeface="Open Sans"/>
              </a:rPr>
              <a:t>gestion_utilisateur.php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42/54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42257" y="2758693"/>
            <a:ext cx="16825162" cy="2384807"/>
          </a:xfrm>
          <a:custGeom>
            <a:avLst/>
            <a:gdLst/>
            <a:ahLst/>
            <a:cxnLst/>
            <a:rect l="l" t="t" r="r" b="b"/>
            <a:pathLst>
              <a:path w="16825162" h="2384807">
                <a:moveTo>
                  <a:pt x="0" y="0"/>
                </a:moveTo>
                <a:lnTo>
                  <a:pt x="16825162" y="0"/>
                </a:lnTo>
                <a:lnTo>
                  <a:pt x="16825162" y="2384807"/>
                </a:lnTo>
                <a:lnTo>
                  <a:pt x="0" y="2384807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79170" y="510378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9658" y="1256062"/>
            <a:ext cx="7143094" cy="336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r>
              <a:rPr lang="en-US" sz="1975">
                <a:solidFill>
                  <a:srgbClr val="000000"/>
                </a:solidFill>
                <a:latin typeface="Open Sans"/>
              </a:rPr>
              <a:t>erreur_acces_admin.php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43/54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06954" y="0"/>
            <a:ext cx="14281046" cy="12347691"/>
          </a:xfrm>
          <a:custGeom>
            <a:avLst/>
            <a:gdLst/>
            <a:ahLst/>
            <a:cxnLst/>
            <a:rect l="l" t="t" r="r" b="b"/>
            <a:pathLst>
              <a:path w="14281046" h="12347691">
                <a:moveTo>
                  <a:pt x="0" y="0"/>
                </a:moveTo>
                <a:lnTo>
                  <a:pt x="14281046" y="0"/>
                </a:lnTo>
                <a:lnTo>
                  <a:pt x="14281046" y="12347691"/>
                </a:lnTo>
                <a:lnTo>
                  <a:pt x="0" y="1234769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18340" y="-1326931"/>
            <a:ext cx="5566999" cy="4711261"/>
          </a:xfrm>
          <a:custGeom>
            <a:avLst/>
            <a:gdLst/>
            <a:ahLst/>
            <a:cxnLst/>
            <a:rect l="l" t="t" r="r" b="b"/>
            <a:pathLst>
              <a:path w="5566999" h="4711261">
                <a:moveTo>
                  <a:pt x="0" y="0"/>
                </a:moveTo>
                <a:lnTo>
                  <a:pt x="5566999" y="0"/>
                </a:lnTo>
                <a:lnTo>
                  <a:pt x="5566999" y="4711262"/>
                </a:lnTo>
                <a:lnTo>
                  <a:pt x="0" y="471126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34930" y="166150"/>
            <a:ext cx="9665699" cy="104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8"/>
              </a:lnSpc>
              <a:spcBef>
                <a:spcPct val="0"/>
              </a:spcBef>
            </a:pPr>
            <a:r>
              <a:rPr lang="en-US" sz="6157">
                <a:solidFill>
                  <a:srgbClr val="000000"/>
                </a:solidFill>
                <a:latin typeface="Rosario Bold"/>
              </a:rPr>
              <a:t>Problématique et Besoin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541709" y="3951468"/>
            <a:ext cx="8917839" cy="506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2971">
                <a:solidFill>
                  <a:srgbClr val="000000"/>
                </a:solidFill>
                <a:latin typeface="Open Sans"/>
              </a:rPr>
              <a:t>Comment garantir la compétitivité de l'entreprise 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41514" y="5107942"/>
            <a:ext cx="7424990" cy="2074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50"/>
              </a:lnSpc>
            </a:pPr>
            <a:r>
              <a:rPr lang="en-US" sz="2964">
                <a:solidFill>
                  <a:srgbClr val="000000"/>
                </a:solidFill>
                <a:latin typeface="Open Sans"/>
              </a:rPr>
              <a:t>Besoins : </a:t>
            </a:r>
          </a:p>
          <a:p>
            <a:pPr marL="640021" lvl="1" indent="-320011" algn="l">
              <a:lnSpc>
                <a:spcPts val="4150"/>
              </a:lnSpc>
              <a:buFont typeface="Arial"/>
              <a:buChar char="•"/>
            </a:pPr>
            <a:r>
              <a:rPr lang="en-US" sz="2964">
                <a:solidFill>
                  <a:srgbClr val="000000"/>
                </a:solidFill>
                <a:latin typeface="Open Sans"/>
              </a:rPr>
              <a:t>Site internet compétitif et innovant</a:t>
            </a:r>
          </a:p>
          <a:p>
            <a:pPr marL="640021" lvl="1" indent="-320011" algn="l">
              <a:lnSpc>
                <a:spcPts val="4150"/>
              </a:lnSpc>
              <a:buFont typeface="Arial"/>
              <a:buChar char="•"/>
            </a:pPr>
            <a:r>
              <a:rPr lang="en-US" sz="2964">
                <a:solidFill>
                  <a:srgbClr val="000000"/>
                </a:solidFill>
                <a:latin typeface="Open Sans"/>
              </a:rPr>
              <a:t>Confort de la démarche de réservation</a:t>
            </a:r>
          </a:p>
          <a:p>
            <a:pPr marL="640021" lvl="1" indent="-320011" algn="l">
              <a:lnSpc>
                <a:spcPts val="4150"/>
              </a:lnSpc>
              <a:buFont typeface="Arial"/>
              <a:buChar char="•"/>
            </a:pPr>
            <a:r>
              <a:rPr lang="en-US" sz="2964">
                <a:solidFill>
                  <a:srgbClr val="000000"/>
                </a:solidFill>
                <a:latin typeface="Open Sans"/>
              </a:rPr>
              <a:t>Interconnexion entre les Taxis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09720" y="9191625"/>
            <a:ext cx="89916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4/58</a:t>
            </a:r>
          </a:p>
        </p:txBody>
      </p:sp>
      <p:sp>
        <p:nvSpPr>
          <p:cNvPr id="8" name="Freeform 8"/>
          <p:cNvSpPr/>
          <p:nvPr/>
        </p:nvSpPr>
        <p:spPr>
          <a:xfrm>
            <a:off x="15528448" y="0"/>
            <a:ext cx="2759552" cy="2193628"/>
          </a:xfrm>
          <a:custGeom>
            <a:avLst/>
            <a:gdLst/>
            <a:ahLst/>
            <a:cxnLst/>
            <a:rect l="l" t="t" r="r" b="b"/>
            <a:pathLst>
              <a:path w="2759552" h="2193628">
                <a:moveTo>
                  <a:pt x="0" y="0"/>
                </a:moveTo>
                <a:lnTo>
                  <a:pt x="2759552" y="0"/>
                </a:lnTo>
                <a:lnTo>
                  <a:pt x="2759552" y="2193628"/>
                </a:lnTo>
                <a:lnTo>
                  <a:pt x="0" y="219362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65865" y="1858823"/>
            <a:ext cx="9243950" cy="2578928"/>
          </a:xfrm>
          <a:custGeom>
            <a:avLst/>
            <a:gdLst/>
            <a:ahLst/>
            <a:cxnLst/>
            <a:rect l="l" t="t" r="r" b="b"/>
            <a:pathLst>
              <a:path w="9243950" h="2578928">
                <a:moveTo>
                  <a:pt x="0" y="0"/>
                </a:moveTo>
                <a:lnTo>
                  <a:pt x="9243950" y="0"/>
                </a:lnTo>
                <a:lnTo>
                  <a:pt x="9243950" y="2578928"/>
                </a:lnTo>
                <a:lnTo>
                  <a:pt x="0" y="2578928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76143" y="2514864"/>
            <a:ext cx="6421377" cy="5260199"/>
          </a:xfrm>
          <a:custGeom>
            <a:avLst/>
            <a:gdLst/>
            <a:ahLst/>
            <a:cxnLst/>
            <a:rect l="l" t="t" r="r" b="b"/>
            <a:pathLst>
              <a:path w="6421377" h="5260199">
                <a:moveTo>
                  <a:pt x="0" y="0"/>
                </a:moveTo>
                <a:lnTo>
                  <a:pt x="6421377" y="0"/>
                </a:lnTo>
                <a:lnTo>
                  <a:pt x="6421377" y="5260199"/>
                </a:lnTo>
                <a:lnTo>
                  <a:pt x="0" y="5260199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076143" y="7775063"/>
            <a:ext cx="6421377" cy="884641"/>
          </a:xfrm>
          <a:custGeom>
            <a:avLst/>
            <a:gdLst/>
            <a:ahLst/>
            <a:cxnLst/>
            <a:rect l="l" t="t" r="r" b="b"/>
            <a:pathLst>
              <a:path w="6421377" h="884641">
                <a:moveTo>
                  <a:pt x="0" y="0"/>
                </a:moveTo>
                <a:lnTo>
                  <a:pt x="6421377" y="0"/>
                </a:lnTo>
                <a:lnTo>
                  <a:pt x="6421377" y="884640"/>
                </a:lnTo>
                <a:lnTo>
                  <a:pt x="0" y="884640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79170" y="510378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9658" y="1256062"/>
            <a:ext cx="7143094" cy="336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r>
              <a:rPr lang="en-US" sz="1975">
                <a:solidFill>
                  <a:srgbClr val="000000"/>
                </a:solidFill>
                <a:latin typeface="Open Sans"/>
              </a:rPr>
              <a:t>gestion_utilisateur.php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44/54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43074" y="1028700"/>
            <a:ext cx="9104991" cy="8977568"/>
          </a:xfrm>
          <a:custGeom>
            <a:avLst/>
            <a:gdLst/>
            <a:ahLst/>
            <a:cxnLst/>
            <a:rect l="l" t="t" r="r" b="b"/>
            <a:pathLst>
              <a:path w="9104991" h="8977568">
                <a:moveTo>
                  <a:pt x="0" y="0"/>
                </a:moveTo>
                <a:lnTo>
                  <a:pt x="9104992" y="0"/>
                </a:lnTo>
                <a:lnTo>
                  <a:pt x="9104992" y="8977568"/>
                </a:lnTo>
                <a:lnTo>
                  <a:pt x="0" y="8977568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79170" y="510378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45/54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5483" y="3700745"/>
            <a:ext cx="5787592" cy="89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3"/>
              </a:lnSpc>
            </a:pPr>
            <a:r>
              <a:rPr lang="en-US" sz="2566">
                <a:solidFill>
                  <a:srgbClr val="000000"/>
                </a:solidFill>
                <a:latin typeface="Open Sans"/>
              </a:rPr>
              <a:t>Algorigramme de gestion des utilisateurs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69658" y="1858823"/>
            <a:ext cx="14423457" cy="6650904"/>
          </a:xfrm>
          <a:custGeom>
            <a:avLst/>
            <a:gdLst/>
            <a:ahLst/>
            <a:cxnLst/>
            <a:rect l="l" t="t" r="r" b="b"/>
            <a:pathLst>
              <a:path w="14423457" h="6650904">
                <a:moveTo>
                  <a:pt x="0" y="0"/>
                </a:moveTo>
                <a:lnTo>
                  <a:pt x="14423457" y="0"/>
                </a:lnTo>
                <a:lnTo>
                  <a:pt x="14423457" y="6650904"/>
                </a:lnTo>
                <a:lnTo>
                  <a:pt x="0" y="665090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79170" y="510378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9658" y="1256062"/>
            <a:ext cx="7143094" cy="336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r>
              <a:rPr lang="en-US" sz="1975">
                <a:solidFill>
                  <a:srgbClr val="000000"/>
                </a:solidFill>
                <a:latin typeface="Open Sans"/>
              </a:rPr>
              <a:t>update_user_type.php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46/54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36436" y="2316157"/>
            <a:ext cx="15854824" cy="7399477"/>
          </a:xfrm>
          <a:custGeom>
            <a:avLst/>
            <a:gdLst/>
            <a:ahLst/>
            <a:cxnLst/>
            <a:rect l="l" t="t" r="r" b="b"/>
            <a:pathLst>
              <a:path w="15854824" h="7399477">
                <a:moveTo>
                  <a:pt x="0" y="0"/>
                </a:moveTo>
                <a:lnTo>
                  <a:pt x="15854825" y="0"/>
                </a:lnTo>
                <a:lnTo>
                  <a:pt x="15854825" y="7399476"/>
                </a:lnTo>
                <a:lnTo>
                  <a:pt x="0" y="739947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79170" y="510378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9658" y="1256062"/>
            <a:ext cx="7143094" cy="336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r>
              <a:rPr lang="en-US" sz="1975">
                <a:solidFill>
                  <a:srgbClr val="000000"/>
                </a:solidFill>
                <a:latin typeface="Open Sans"/>
              </a:rPr>
              <a:t>statut_reservation.php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47/54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0727" y="1858823"/>
            <a:ext cx="13422781" cy="2174163"/>
          </a:xfrm>
          <a:custGeom>
            <a:avLst/>
            <a:gdLst/>
            <a:ahLst/>
            <a:cxnLst/>
            <a:rect l="l" t="t" r="r" b="b"/>
            <a:pathLst>
              <a:path w="13422781" h="2174163">
                <a:moveTo>
                  <a:pt x="0" y="0"/>
                </a:moveTo>
                <a:lnTo>
                  <a:pt x="13422781" y="0"/>
                </a:lnTo>
                <a:lnTo>
                  <a:pt x="13422781" y="2174163"/>
                </a:lnTo>
                <a:lnTo>
                  <a:pt x="0" y="2174163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40727" y="4299686"/>
            <a:ext cx="10565605" cy="2807895"/>
          </a:xfrm>
          <a:custGeom>
            <a:avLst/>
            <a:gdLst/>
            <a:ahLst/>
            <a:cxnLst/>
            <a:rect l="l" t="t" r="r" b="b"/>
            <a:pathLst>
              <a:path w="10565605" h="2807895">
                <a:moveTo>
                  <a:pt x="0" y="0"/>
                </a:moveTo>
                <a:lnTo>
                  <a:pt x="10565605" y="0"/>
                </a:lnTo>
                <a:lnTo>
                  <a:pt x="10565605" y="2807895"/>
                </a:lnTo>
                <a:lnTo>
                  <a:pt x="0" y="2807895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35021" y="7500157"/>
            <a:ext cx="13434194" cy="1758143"/>
          </a:xfrm>
          <a:custGeom>
            <a:avLst/>
            <a:gdLst/>
            <a:ahLst/>
            <a:cxnLst/>
            <a:rect l="l" t="t" r="r" b="b"/>
            <a:pathLst>
              <a:path w="13434194" h="1758143">
                <a:moveTo>
                  <a:pt x="0" y="0"/>
                </a:moveTo>
                <a:lnTo>
                  <a:pt x="13434194" y="0"/>
                </a:lnTo>
                <a:lnTo>
                  <a:pt x="13434194" y="1758143"/>
                </a:lnTo>
                <a:lnTo>
                  <a:pt x="0" y="1758143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79170" y="510378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9658" y="1256062"/>
            <a:ext cx="7143094" cy="336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r>
              <a:rPr lang="en-US" sz="1975">
                <a:solidFill>
                  <a:srgbClr val="000000"/>
                </a:solidFill>
                <a:latin typeface="Open Sans"/>
              </a:rPr>
              <a:t>statut_reservation.php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48/54</a:t>
            </a:r>
          </a:p>
        </p:txBody>
      </p:sp>
      <p:sp>
        <p:nvSpPr>
          <p:cNvPr id="10" name="AutoShape 10"/>
          <p:cNvSpPr/>
          <p:nvPr/>
        </p:nvSpPr>
        <p:spPr>
          <a:xfrm flipH="1">
            <a:off x="5823530" y="4032986"/>
            <a:ext cx="6378105" cy="2667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11"/>
          <p:cNvSpPr/>
          <p:nvPr/>
        </p:nvSpPr>
        <p:spPr>
          <a:xfrm>
            <a:off x="3457474" y="7107581"/>
            <a:ext cx="5686526" cy="186693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6966" y="2233091"/>
            <a:ext cx="17083324" cy="2519323"/>
          </a:xfrm>
          <a:custGeom>
            <a:avLst/>
            <a:gdLst/>
            <a:ahLst/>
            <a:cxnLst/>
            <a:rect l="l" t="t" r="r" b="b"/>
            <a:pathLst>
              <a:path w="17083324" h="2519323">
                <a:moveTo>
                  <a:pt x="0" y="0"/>
                </a:moveTo>
                <a:lnTo>
                  <a:pt x="17083324" y="0"/>
                </a:lnTo>
                <a:lnTo>
                  <a:pt x="17083324" y="2519323"/>
                </a:lnTo>
                <a:lnTo>
                  <a:pt x="0" y="2519323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79170" y="510378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9658" y="1256062"/>
            <a:ext cx="7143094" cy="336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r>
              <a:rPr lang="en-US" sz="1975">
                <a:solidFill>
                  <a:srgbClr val="000000"/>
                </a:solidFill>
                <a:latin typeface="Open Sans"/>
              </a:rPr>
              <a:t>erreur_acces_admin_chauffeur.php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49/54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57226" y="1858823"/>
            <a:ext cx="9415722" cy="2010815"/>
          </a:xfrm>
          <a:custGeom>
            <a:avLst/>
            <a:gdLst/>
            <a:ahLst/>
            <a:cxnLst/>
            <a:rect l="l" t="t" r="r" b="b"/>
            <a:pathLst>
              <a:path w="9415722" h="2010815">
                <a:moveTo>
                  <a:pt x="0" y="0"/>
                </a:moveTo>
                <a:lnTo>
                  <a:pt x="9415722" y="0"/>
                </a:lnTo>
                <a:lnTo>
                  <a:pt x="9415722" y="2010816"/>
                </a:lnTo>
                <a:lnTo>
                  <a:pt x="0" y="201081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6885" y="4136339"/>
            <a:ext cx="7708640" cy="4825167"/>
          </a:xfrm>
          <a:custGeom>
            <a:avLst/>
            <a:gdLst/>
            <a:ahLst/>
            <a:cxnLst/>
            <a:rect l="l" t="t" r="r" b="b"/>
            <a:pathLst>
              <a:path w="7708640" h="4825167">
                <a:moveTo>
                  <a:pt x="0" y="0"/>
                </a:moveTo>
                <a:lnTo>
                  <a:pt x="7708640" y="0"/>
                </a:lnTo>
                <a:lnTo>
                  <a:pt x="7708640" y="4825166"/>
                </a:lnTo>
                <a:lnTo>
                  <a:pt x="0" y="4825166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362661" y="4136339"/>
            <a:ext cx="9441346" cy="4825167"/>
          </a:xfrm>
          <a:custGeom>
            <a:avLst/>
            <a:gdLst/>
            <a:ahLst/>
            <a:cxnLst/>
            <a:rect l="l" t="t" r="r" b="b"/>
            <a:pathLst>
              <a:path w="9441346" h="4825167">
                <a:moveTo>
                  <a:pt x="0" y="0"/>
                </a:moveTo>
                <a:lnTo>
                  <a:pt x="9441346" y="0"/>
                </a:lnTo>
                <a:lnTo>
                  <a:pt x="9441346" y="4825166"/>
                </a:lnTo>
                <a:lnTo>
                  <a:pt x="0" y="4825166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79170" y="510378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9658" y="1256062"/>
            <a:ext cx="7143094" cy="336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r>
              <a:rPr lang="en-US" sz="1975">
                <a:solidFill>
                  <a:srgbClr val="000000"/>
                </a:solidFill>
                <a:latin typeface="Open Sans"/>
              </a:rPr>
              <a:t>statut_reservation.php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50/54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098557" y="1028700"/>
            <a:ext cx="8813341" cy="8756917"/>
          </a:xfrm>
          <a:custGeom>
            <a:avLst/>
            <a:gdLst/>
            <a:ahLst/>
            <a:cxnLst/>
            <a:rect l="l" t="t" r="r" b="b"/>
            <a:pathLst>
              <a:path w="8813341" h="8756917">
                <a:moveTo>
                  <a:pt x="0" y="0"/>
                </a:moveTo>
                <a:lnTo>
                  <a:pt x="8813341" y="0"/>
                </a:lnTo>
                <a:lnTo>
                  <a:pt x="8813341" y="8756917"/>
                </a:lnTo>
                <a:lnTo>
                  <a:pt x="0" y="8756917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79170" y="510378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51/54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3700745"/>
            <a:ext cx="6098557" cy="895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3"/>
              </a:lnSpc>
            </a:pPr>
            <a:r>
              <a:rPr lang="en-US" sz="2566">
                <a:solidFill>
                  <a:srgbClr val="000000"/>
                </a:solidFill>
                <a:latin typeface="Open Sans"/>
              </a:rPr>
              <a:t>Algorigramme de gestion des réservations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451973" y="-1321177"/>
            <a:ext cx="17039574" cy="14158337"/>
          </a:xfrm>
          <a:custGeom>
            <a:avLst/>
            <a:gdLst/>
            <a:ahLst/>
            <a:cxnLst/>
            <a:rect l="l" t="t" r="r" b="b"/>
            <a:pathLst>
              <a:path w="17039574" h="14158337">
                <a:moveTo>
                  <a:pt x="0" y="0"/>
                </a:moveTo>
                <a:lnTo>
                  <a:pt x="17039574" y="0"/>
                </a:lnTo>
                <a:lnTo>
                  <a:pt x="17039574" y="14158337"/>
                </a:lnTo>
                <a:lnTo>
                  <a:pt x="0" y="1415833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3677" y="1586240"/>
            <a:ext cx="2748381" cy="5243736"/>
          </a:xfrm>
          <a:custGeom>
            <a:avLst/>
            <a:gdLst/>
            <a:ahLst/>
            <a:cxnLst/>
            <a:rect l="l" t="t" r="r" b="b"/>
            <a:pathLst>
              <a:path w="2748381" h="5243736">
                <a:moveTo>
                  <a:pt x="0" y="0"/>
                </a:moveTo>
                <a:lnTo>
                  <a:pt x="2748381" y="0"/>
                </a:lnTo>
                <a:lnTo>
                  <a:pt x="2748381" y="5243736"/>
                </a:lnTo>
                <a:lnTo>
                  <a:pt x="0" y="524373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147933" y="1586240"/>
            <a:ext cx="2723218" cy="5243736"/>
          </a:xfrm>
          <a:custGeom>
            <a:avLst/>
            <a:gdLst/>
            <a:ahLst/>
            <a:cxnLst/>
            <a:rect l="l" t="t" r="r" b="b"/>
            <a:pathLst>
              <a:path w="2723218" h="5243736">
                <a:moveTo>
                  <a:pt x="0" y="0"/>
                </a:moveTo>
                <a:lnTo>
                  <a:pt x="2723217" y="0"/>
                </a:lnTo>
                <a:lnTo>
                  <a:pt x="2723217" y="5243736"/>
                </a:lnTo>
                <a:lnTo>
                  <a:pt x="0" y="5243736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478953" y="1571488"/>
            <a:ext cx="2751535" cy="5258489"/>
          </a:xfrm>
          <a:custGeom>
            <a:avLst/>
            <a:gdLst/>
            <a:ahLst/>
            <a:cxnLst/>
            <a:rect l="l" t="t" r="r" b="b"/>
            <a:pathLst>
              <a:path w="2751535" h="5258489">
                <a:moveTo>
                  <a:pt x="0" y="0"/>
                </a:moveTo>
                <a:lnTo>
                  <a:pt x="2751535" y="0"/>
                </a:lnTo>
                <a:lnTo>
                  <a:pt x="2751535" y="5258488"/>
                </a:lnTo>
                <a:lnTo>
                  <a:pt x="0" y="5258488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843467" y="1588344"/>
            <a:ext cx="2751857" cy="5241633"/>
          </a:xfrm>
          <a:custGeom>
            <a:avLst/>
            <a:gdLst/>
            <a:ahLst/>
            <a:cxnLst/>
            <a:rect l="l" t="t" r="r" b="b"/>
            <a:pathLst>
              <a:path w="2751857" h="5241633">
                <a:moveTo>
                  <a:pt x="0" y="0"/>
                </a:moveTo>
                <a:lnTo>
                  <a:pt x="2751857" y="0"/>
                </a:lnTo>
                <a:lnTo>
                  <a:pt x="2751857" y="5241632"/>
                </a:lnTo>
                <a:lnTo>
                  <a:pt x="0" y="5241632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57489" y="7105850"/>
            <a:ext cx="5305207" cy="2868155"/>
          </a:xfrm>
          <a:custGeom>
            <a:avLst/>
            <a:gdLst/>
            <a:ahLst/>
            <a:cxnLst/>
            <a:rect l="l" t="t" r="r" b="b"/>
            <a:pathLst>
              <a:path w="5305207" h="2868155">
                <a:moveTo>
                  <a:pt x="0" y="0"/>
                </a:moveTo>
                <a:lnTo>
                  <a:pt x="5305208" y="0"/>
                </a:lnTo>
                <a:lnTo>
                  <a:pt x="5305208" y="2868155"/>
                </a:lnTo>
                <a:lnTo>
                  <a:pt x="0" y="2868155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79170" y="510378"/>
            <a:ext cx="723092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Avancée technique : Site web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9087" y="1116861"/>
            <a:ext cx="7143094" cy="336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65"/>
              </a:lnSpc>
            </a:pPr>
            <a:r>
              <a:rPr lang="en-US" sz="1975">
                <a:solidFill>
                  <a:srgbClr val="000000"/>
                </a:solidFill>
                <a:latin typeface="Open Sans"/>
              </a:rPr>
              <a:t>Application responsive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52/54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09566" y="0"/>
            <a:ext cx="12190979" cy="10540576"/>
          </a:xfrm>
          <a:custGeom>
            <a:avLst/>
            <a:gdLst/>
            <a:ahLst/>
            <a:cxnLst/>
            <a:rect l="l" t="t" r="r" b="b"/>
            <a:pathLst>
              <a:path w="12190979" h="10540576">
                <a:moveTo>
                  <a:pt x="0" y="0"/>
                </a:moveTo>
                <a:lnTo>
                  <a:pt x="12190979" y="0"/>
                </a:lnTo>
                <a:lnTo>
                  <a:pt x="12190979" y="10540576"/>
                </a:lnTo>
                <a:lnTo>
                  <a:pt x="0" y="1054057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7461" y="282272"/>
            <a:ext cx="7938440" cy="9696875"/>
          </a:xfrm>
          <a:custGeom>
            <a:avLst/>
            <a:gdLst/>
            <a:ahLst/>
            <a:cxnLst/>
            <a:rect l="l" t="t" r="r" b="b"/>
            <a:pathLst>
              <a:path w="7938440" h="9696875">
                <a:moveTo>
                  <a:pt x="0" y="0"/>
                </a:moveTo>
                <a:lnTo>
                  <a:pt x="7938440" y="0"/>
                </a:lnTo>
                <a:lnTo>
                  <a:pt x="7938440" y="9696875"/>
                </a:lnTo>
                <a:lnTo>
                  <a:pt x="0" y="9696875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701012" y="3257257"/>
            <a:ext cx="9139455" cy="2013031"/>
          </a:xfrm>
          <a:custGeom>
            <a:avLst/>
            <a:gdLst/>
            <a:ahLst/>
            <a:cxnLst/>
            <a:rect l="l" t="t" r="r" b="b"/>
            <a:pathLst>
              <a:path w="9139455" h="2013031">
                <a:moveTo>
                  <a:pt x="0" y="0"/>
                </a:moveTo>
                <a:lnTo>
                  <a:pt x="9139454" y="0"/>
                </a:lnTo>
                <a:lnTo>
                  <a:pt x="9139454" y="2013031"/>
                </a:lnTo>
                <a:lnTo>
                  <a:pt x="0" y="2013031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680515" y="206072"/>
            <a:ext cx="4630767" cy="73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7"/>
              </a:lnSpc>
              <a:spcBef>
                <a:spcPct val="0"/>
              </a:spcBef>
            </a:pPr>
            <a:r>
              <a:rPr lang="en-US" sz="4336">
                <a:solidFill>
                  <a:srgbClr val="000000"/>
                </a:solidFill>
                <a:latin typeface="Rosario Bold"/>
              </a:rPr>
              <a:t>Cahier de recettage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53/54</a:t>
            </a:r>
          </a:p>
        </p:txBody>
      </p:sp>
      <p:sp>
        <p:nvSpPr>
          <p:cNvPr id="7" name="Freeform 7"/>
          <p:cNvSpPr/>
          <p:nvPr/>
        </p:nvSpPr>
        <p:spPr>
          <a:xfrm>
            <a:off x="15709814" y="0"/>
            <a:ext cx="2578186" cy="2049457"/>
          </a:xfrm>
          <a:custGeom>
            <a:avLst/>
            <a:gdLst/>
            <a:ahLst/>
            <a:cxnLst/>
            <a:rect l="l" t="t" r="r" b="b"/>
            <a:pathLst>
              <a:path w="2578186" h="2049457">
                <a:moveTo>
                  <a:pt x="0" y="0"/>
                </a:moveTo>
                <a:lnTo>
                  <a:pt x="2578186" y="0"/>
                </a:lnTo>
                <a:lnTo>
                  <a:pt x="2578186" y="2049457"/>
                </a:lnTo>
                <a:lnTo>
                  <a:pt x="0" y="204945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06954" y="0"/>
            <a:ext cx="14281046" cy="12347691"/>
          </a:xfrm>
          <a:custGeom>
            <a:avLst/>
            <a:gdLst/>
            <a:ahLst/>
            <a:cxnLst/>
            <a:rect l="l" t="t" r="r" b="b"/>
            <a:pathLst>
              <a:path w="14281046" h="12347691">
                <a:moveTo>
                  <a:pt x="0" y="0"/>
                </a:moveTo>
                <a:lnTo>
                  <a:pt x="14281046" y="0"/>
                </a:lnTo>
                <a:lnTo>
                  <a:pt x="14281046" y="12347691"/>
                </a:lnTo>
                <a:lnTo>
                  <a:pt x="0" y="1234769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18340" y="-1326931"/>
            <a:ext cx="5566999" cy="4711261"/>
          </a:xfrm>
          <a:custGeom>
            <a:avLst/>
            <a:gdLst/>
            <a:ahLst/>
            <a:cxnLst/>
            <a:rect l="l" t="t" r="r" b="b"/>
            <a:pathLst>
              <a:path w="5566999" h="4711261">
                <a:moveTo>
                  <a:pt x="0" y="0"/>
                </a:moveTo>
                <a:lnTo>
                  <a:pt x="5566999" y="0"/>
                </a:lnTo>
                <a:lnTo>
                  <a:pt x="5566999" y="4711262"/>
                </a:lnTo>
                <a:lnTo>
                  <a:pt x="0" y="471126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42469" y="3571338"/>
            <a:ext cx="6220496" cy="4944808"/>
          </a:xfrm>
          <a:custGeom>
            <a:avLst/>
            <a:gdLst/>
            <a:ahLst/>
            <a:cxnLst/>
            <a:rect l="l" t="t" r="r" b="b"/>
            <a:pathLst>
              <a:path w="6220496" h="4944808">
                <a:moveTo>
                  <a:pt x="0" y="0"/>
                </a:moveTo>
                <a:lnTo>
                  <a:pt x="6220496" y="0"/>
                </a:lnTo>
                <a:lnTo>
                  <a:pt x="6220496" y="4944808"/>
                </a:lnTo>
                <a:lnTo>
                  <a:pt x="0" y="4944808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8871337" y="2683268"/>
            <a:ext cx="1166628" cy="596959"/>
          </a:xfrm>
          <a:custGeom>
            <a:avLst/>
            <a:gdLst/>
            <a:ahLst/>
            <a:cxnLst/>
            <a:rect l="l" t="t" r="r" b="b"/>
            <a:pathLst>
              <a:path w="1166628" h="596959">
                <a:moveTo>
                  <a:pt x="0" y="0"/>
                </a:moveTo>
                <a:lnTo>
                  <a:pt x="1166628" y="0"/>
                </a:lnTo>
                <a:lnTo>
                  <a:pt x="1166628" y="596958"/>
                </a:lnTo>
                <a:lnTo>
                  <a:pt x="0" y="59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2462965" y="6173846"/>
            <a:ext cx="1186282" cy="607016"/>
          </a:xfrm>
          <a:custGeom>
            <a:avLst/>
            <a:gdLst/>
            <a:ahLst/>
            <a:cxnLst/>
            <a:rect l="l" t="t" r="r" b="b"/>
            <a:pathLst>
              <a:path w="1186282" h="607016">
                <a:moveTo>
                  <a:pt x="0" y="0"/>
                </a:moveTo>
                <a:lnTo>
                  <a:pt x="1186282" y="0"/>
                </a:lnTo>
                <a:lnTo>
                  <a:pt x="1186282" y="607015"/>
                </a:lnTo>
                <a:lnTo>
                  <a:pt x="0" y="607015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34930" y="166150"/>
            <a:ext cx="7948805" cy="104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8"/>
              </a:lnSpc>
              <a:spcBef>
                <a:spcPct val="0"/>
              </a:spcBef>
            </a:pPr>
            <a:r>
              <a:rPr lang="en-US" sz="6157">
                <a:solidFill>
                  <a:srgbClr val="000000"/>
                </a:solidFill>
                <a:latin typeface="Rosario Bold"/>
              </a:rPr>
              <a:t>Charte du projet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817839" y="9191625"/>
            <a:ext cx="89916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5/58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77812" y="1667690"/>
            <a:ext cx="1937787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 smtClean="0">
                <a:solidFill>
                  <a:srgbClr val="000000"/>
                </a:solidFill>
                <a:latin typeface="Open Sans"/>
              </a:rPr>
              <a:t>Antenne</a:t>
            </a:r>
            <a:endParaRPr lang="en-US" sz="3399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868384" y="6107171"/>
            <a:ext cx="175261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Open Sans"/>
              </a:rPr>
              <a:t>Couleur</a:t>
            </a:r>
            <a:endParaRPr lang="en-US" sz="3399" dirty="0">
              <a:solidFill>
                <a:srgbClr val="000000"/>
              </a:solidFill>
              <a:latin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058704"/>
            <a:ext cx="14646653" cy="5558898"/>
          </a:xfrm>
          <a:custGeom>
            <a:avLst/>
            <a:gdLst/>
            <a:ahLst/>
            <a:cxnLst/>
            <a:rect l="l" t="t" r="r" b="b"/>
            <a:pathLst>
              <a:path w="14646653" h="5558898">
                <a:moveTo>
                  <a:pt x="0" y="0"/>
                </a:moveTo>
                <a:lnTo>
                  <a:pt x="14646653" y="0"/>
                </a:lnTo>
                <a:lnTo>
                  <a:pt x="14646653" y="5558898"/>
                </a:lnTo>
                <a:lnTo>
                  <a:pt x="0" y="5558898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70297" y="198889"/>
            <a:ext cx="2602289" cy="735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7"/>
              </a:lnSpc>
              <a:spcBef>
                <a:spcPct val="0"/>
              </a:spcBef>
            </a:pPr>
            <a:r>
              <a:rPr lang="en-US" sz="4336">
                <a:solidFill>
                  <a:srgbClr val="000000"/>
                </a:solidFill>
                <a:latin typeface="Rosario Bold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694410" y="9191625"/>
            <a:ext cx="114601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54/54</a:t>
            </a:r>
          </a:p>
        </p:txBody>
      </p:sp>
      <p:sp>
        <p:nvSpPr>
          <p:cNvPr id="5" name="Freeform 5"/>
          <p:cNvSpPr/>
          <p:nvPr/>
        </p:nvSpPr>
        <p:spPr>
          <a:xfrm>
            <a:off x="14737893" y="7769037"/>
            <a:ext cx="599059" cy="599059"/>
          </a:xfrm>
          <a:custGeom>
            <a:avLst/>
            <a:gdLst/>
            <a:ahLst/>
            <a:cxnLst/>
            <a:rect l="l" t="t" r="r" b="b"/>
            <a:pathLst>
              <a:path w="599059" h="599059">
                <a:moveTo>
                  <a:pt x="0" y="0"/>
                </a:moveTo>
                <a:lnTo>
                  <a:pt x="599059" y="0"/>
                </a:lnTo>
                <a:lnTo>
                  <a:pt x="599059" y="599058"/>
                </a:lnTo>
                <a:lnTo>
                  <a:pt x="0" y="599058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940988" y="3830241"/>
            <a:ext cx="599059" cy="599059"/>
          </a:xfrm>
          <a:custGeom>
            <a:avLst/>
            <a:gdLst/>
            <a:ahLst/>
            <a:cxnLst/>
            <a:rect l="l" t="t" r="r" b="b"/>
            <a:pathLst>
              <a:path w="599059" h="599059">
                <a:moveTo>
                  <a:pt x="0" y="0"/>
                </a:moveTo>
                <a:lnTo>
                  <a:pt x="599059" y="0"/>
                </a:lnTo>
                <a:lnTo>
                  <a:pt x="599059" y="599059"/>
                </a:lnTo>
                <a:lnTo>
                  <a:pt x="0" y="599059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656822" y="6019045"/>
            <a:ext cx="599059" cy="599059"/>
          </a:xfrm>
          <a:custGeom>
            <a:avLst/>
            <a:gdLst/>
            <a:ahLst/>
            <a:cxnLst/>
            <a:rect l="l" t="t" r="r" b="b"/>
            <a:pathLst>
              <a:path w="599059" h="599059">
                <a:moveTo>
                  <a:pt x="0" y="0"/>
                </a:moveTo>
                <a:lnTo>
                  <a:pt x="599059" y="0"/>
                </a:lnTo>
                <a:lnTo>
                  <a:pt x="599059" y="599059"/>
                </a:lnTo>
                <a:lnTo>
                  <a:pt x="0" y="599059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737893" y="5143500"/>
            <a:ext cx="599059" cy="599059"/>
          </a:xfrm>
          <a:custGeom>
            <a:avLst/>
            <a:gdLst/>
            <a:ahLst/>
            <a:cxnLst/>
            <a:rect l="l" t="t" r="r" b="b"/>
            <a:pathLst>
              <a:path w="599059" h="599059">
                <a:moveTo>
                  <a:pt x="0" y="0"/>
                </a:moveTo>
                <a:lnTo>
                  <a:pt x="599059" y="0"/>
                </a:lnTo>
                <a:lnTo>
                  <a:pt x="599059" y="599059"/>
                </a:lnTo>
                <a:lnTo>
                  <a:pt x="0" y="599059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352026" y="6917689"/>
            <a:ext cx="599059" cy="599059"/>
          </a:xfrm>
          <a:custGeom>
            <a:avLst/>
            <a:gdLst/>
            <a:ahLst/>
            <a:cxnLst/>
            <a:rect l="l" t="t" r="r" b="b"/>
            <a:pathLst>
              <a:path w="599059" h="599059">
                <a:moveTo>
                  <a:pt x="0" y="0"/>
                </a:moveTo>
                <a:lnTo>
                  <a:pt x="599059" y="0"/>
                </a:lnTo>
                <a:lnTo>
                  <a:pt x="599059" y="599059"/>
                </a:lnTo>
                <a:lnTo>
                  <a:pt x="0" y="599059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88090" y="-141133"/>
            <a:ext cx="14281046" cy="12347691"/>
          </a:xfrm>
          <a:custGeom>
            <a:avLst/>
            <a:gdLst/>
            <a:ahLst/>
            <a:cxnLst/>
            <a:rect l="l" t="t" r="r" b="b"/>
            <a:pathLst>
              <a:path w="14281046" h="12347691">
                <a:moveTo>
                  <a:pt x="0" y="0"/>
                </a:moveTo>
                <a:lnTo>
                  <a:pt x="14281045" y="0"/>
                </a:lnTo>
                <a:lnTo>
                  <a:pt x="14281045" y="12347691"/>
                </a:lnTo>
                <a:lnTo>
                  <a:pt x="0" y="1234769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01022" y="856427"/>
            <a:ext cx="7553153" cy="8994503"/>
          </a:xfrm>
          <a:custGeom>
            <a:avLst/>
            <a:gdLst/>
            <a:ahLst/>
            <a:cxnLst/>
            <a:rect l="l" t="t" r="r" b="b"/>
            <a:pathLst>
              <a:path w="7553153" h="8994503">
                <a:moveTo>
                  <a:pt x="0" y="0"/>
                </a:moveTo>
                <a:lnTo>
                  <a:pt x="7553153" y="0"/>
                </a:lnTo>
                <a:lnTo>
                  <a:pt x="7553153" y="8994503"/>
                </a:lnTo>
                <a:lnTo>
                  <a:pt x="0" y="899450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t="-1168" b="-1168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6883" y="149258"/>
            <a:ext cx="6469733" cy="49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Rosario Bold"/>
              </a:rPr>
              <a:t>Les diagrammes : le diagramme UML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817839" y="9191625"/>
            <a:ext cx="89916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6/58</a:t>
            </a:r>
          </a:p>
        </p:txBody>
      </p:sp>
      <p:sp>
        <p:nvSpPr>
          <p:cNvPr id="6" name="Freeform 6"/>
          <p:cNvSpPr/>
          <p:nvPr/>
        </p:nvSpPr>
        <p:spPr>
          <a:xfrm>
            <a:off x="15528448" y="0"/>
            <a:ext cx="2759552" cy="2193628"/>
          </a:xfrm>
          <a:custGeom>
            <a:avLst/>
            <a:gdLst/>
            <a:ahLst/>
            <a:cxnLst/>
            <a:rect l="l" t="t" r="r" b="b"/>
            <a:pathLst>
              <a:path w="2759552" h="2193628">
                <a:moveTo>
                  <a:pt x="0" y="0"/>
                </a:moveTo>
                <a:lnTo>
                  <a:pt x="2759552" y="0"/>
                </a:lnTo>
                <a:lnTo>
                  <a:pt x="2759552" y="2193628"/>
                </a:lnTo>
                <a:lnTo>
                  <a:pt x="0" y="2193628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04790" y="0"/>
            <a:ext cx="6625428" cy="10287000"/>
            <a:chOff x="0" y="0"/>
            <a:chExt cx="2416974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16974" cy="3752726"/>
            </a:xfrm>
            <a:custGeom>
              <a:avLst/>
              <a:gdLst/>
              <a:ahLst/>
              <a:cxnLst/>
              <a:rect l="l" t="t" r="r" b="b"/>
              <a:pathLst>
                <a:path w="2416974" h="3752726">
                  <a:moveTo>
                    <a:pt x="0" y="0"/>
                  </a:moveTo>
                  <a:lnTo>
                    <a:pt x="2416974" y="0"/>
                  </a:lnTo>
                  <a:lnTo>
                    <a:pt x="2416974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FDD85D"/>
            </a:solidFill>
          </p:spPr>
        </p:sp>
      </p:grpSp>
      <p:sp>
        <p:nvSpPr>
          <p:cNvPr id="4" name="Freeform 4"/>
          <p:cNvSpPr/>
          <p:nvPr/>
        </p:nvSpPr>
        <p:spPr>
          <a:xfrm rot="-5400000" flipV="1">
            <a:off x="-4569112" y="-579468"/>
            <a:ext cx="8528644" cy="8986119"/>
          </a:xfrm>
          <a:custGeom>
            <a:avLst/>
            <a:gdLst/>
            <a:ahLst/>
            <a:cxnLst/>
            <a:rect l="l" t="t" r="r" b="b"/>
            <a:pathLst>
              <a:path w="8528644" h="8986119">
                <a:moveTo>
                  <a:pt x="0" y="8986119"/>
                </a:moveTo>
                <a:lnTo>
                  <a:pt x="8528644" y="8986119"/>
                </a:lnTo>
                <a:lnTo>
                  <a:pt x="8528644" y="0"/>
                </a:lnTo>
                <a:lnTo>
                  <a:pt x="0" y="0"/>
                </a:lnTo>
                <a:lnTo>
                  <a:pt x="0" y="8986119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0"/>
            <a:ext cx="3007924" cy="2255758"/>
          </a:xfrm>
          <a:custGeom>
            <a:avLst/>
            <a:gdLst/>
            <a:ahLst/>
            <a:cxnLst/>
            <a:rect l="l" t="t" r="r" b="b"/>
            <a:pathLst>
              <a:path w="3007924" h="2255758">
                <a:moveTo>
                  <a:pt x="0" y="0"/>
                </a:moveTo>
                <a:lnTo>
                  <a:pt x="3007924" y="0"/>
                </a:lnTo>
                <a:lnTo>
                  <a:pt x="3007924" y="2255758"/>
                </a:lnTo>
                <a:lnTo>
                  <a:pt x="0" y="225575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 t="-2999" b="-299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320638" y="257492"/>
            <a:ext cx="11939582" cy="9772015"/>
          </a:xfrm>
          <a:custGeom>
            <a:avLst/>
            <a:gdLst/>
            <a:ahLst/>
            <a:cxnLst/>
            <a:rect l="l" t="t" r="r" b="b"/>
            <a:pathLst>
              <a:path w="11939582" h="9772015">
                <a:moveTo>
                  <a:pt x="0" y="0"/>
                </a:moveTo>
                <a:lnTo>
                  <a:pt x="11939582" y="0"/>
                </a:lnTo>
                <a:lnTo>
                  <a:pt x="11939582" y="9772016"/>
                </a:lnTo>
                <a:lnTo>
                  <a:pt x="0" y="977201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0" y="3171088"/>
            <a:ext cx="6320638" cy="2757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5"/>
              </a:lnSpc>
              <a:spcBef>
                <a:spcPct val="0"/>
              </a:spcBef>
            </a:pPr>
            <a:r>
              <a:rPr lang="en-US" sz="7861">
                <a:solidFill>
                  <a:srgbClr val="000000"/>
                </a:solidFill>
                <a:latin typeface="Inter"/>
              </a:rPr>
              <a:t>Carte mentale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817839" y="9191625"/>
            <a:ext cx="89916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7/58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8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88090" y="-141133"/>
            <a:ext cx="14281046" cy="12347691"/>
          </a:xfrm>
          <a:custGeom>
            <a:avLst/>
            <a:gdLst/>
            <a:ahLst/>
            <a:cxnLst/>
            <a:rect l="l" t="t" r="r" b="b"/>
            <a:pathLst>
              <a:path w="14281046" h="12347691">
                <a:moveTo>
                  <a:pt x="0" y="0"/>
                </a:moveTo>
                <a:lnTo>
                  <a:pt x="14281045" y="0"/>
                </a:lnTo>
                <a:lnTo>
                  <a:pt x="14281045" y="12347691"/>
                </a:lnTo>
                <a:lnTo>
                  <a:pt x="0" y="1234769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7917" y="277259"/>
            <a:ext cx="11936966" cy="9792042"/>
          </a:xfrm>
          <a:custGeom>
            <a:avLst/>
            <a:gdLst/>
            <a:ahLst/>
            <a:cxnLst/>
            <a:rect l="l" t="t" r="r" b="b"/>
            <a:pathLst>
              <a:path w="11936966" h="9792042">
                <a:moveTo>
                  <a:pt x="0" y="0"/>
                </a:moveTo>
                <a:lnTo>
                  <a:pt x="11936966" y="0"/>
                </a:lnTo>
                <a:lnTo>
                  <a:pt x="11936966" y="9792042"/>
                </a:lnTo>
                <a:lnTo>
                  <a:pt x="0" y="9792042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718902" y="3824330"/>
            <a:ext cx="498375" cy="527128"/>
          </a:xfrm>
          <a:custGeom>
            <a:avLst/>
            <a:gdLst/>
            <a:ahLst/>
            <a:cxnLst/>
            <a:rect l="l" t="t" r="r" b="b"/>
            <a:pathLst>
              <a:path w="498375" h="527128">
                <a:moveTo>
                  <a:pt x="0" y="0"/>
                </a:moveTo>
                <a:lnTo>
                  <a:pt x="498375" y="0"/>
                </a:lnTo>
                <a:lnTo>
                  <a:pt x="498375" y="527128"/>
                </a:lnTo>
                <a:lnTo>
                  <a:pt x="0" y="527128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718902" y="2953333"/>
            <a:ext cx="5238603" cy="359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4"/>
              </a:lnSpc>
              <a:spcBef>
                <a:spcPct val="0"/>
              </a:spcBef>
            </a:pPr>
            <a:r>
              <a:rPr lang="en-US" sz="2132">
                <a:solidFill>
                  <a:srgbClr val="000000"/>
                </a:solidFill>
                <a:latin typeface="Rosario Bold"/>
              </a:rPr>
              <a:t>Les diagrammes : le diagramme d’exigence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817839" y="9191625"/>
            <a:ext cx="89916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8/58</a:t>
            </a:r>
          </a:p>
        </p:txBody>
      </p:sp>
      <p:sp>
        <p:nvSpPr>
          <p:cNvPr id="7" name="Freeform 7"/>
          <p:cNvSpPr/>
          <p:nvPr/>
        </p:nvSpPr>
        <p:spPr>
          <a:xfrm>
            <a:off x="12718902" y="4865808"/>
            <a:ext cx="498375" cy="527128"/>
          </a:xfrm>
          <a:custGeom>
            <a:avLst/>
            <a:gdLst/>
            <a:ahLst/>
            <a:cxnLst/>
            <a:rect l="l" t="t" r="r" b="b"/>
            <a:pathLst>
              <a:path w="498375" h="527128">
                <a:moveTo>
                  <a:pt x="0" y="0"/>
                </a:moveTo>
                <a:lnTo>
                  <a:pt x="498375" y="0"/>
                </a:lnTo>
                <a:lnTo>
                  <a:pt x="498375" y="527127"/>
                </a:lnTo>
                <a:lnTo>
                  <a:pt x="0" y="527127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718902" y="5907285"/>
            <a:ext cx="498375" cy="527128"/>
          </a:xfrm>
          <a:custGeom>
            <a:avLst/>
            <a:gdLst/>
            <a:ahLst/>
            <a:cxnLst/>
            <a:rect l="l" t="t" r="r" b="b"/>
            <a:pathLst>
              <a:path w="498375" h="527128">
                <a:moveTo>
                  <a:pt x="0" y="0"/>
                </a:moveTo>
                <a:lnTo>
                  <a:pt x="498375" y="0"/>
                </a:lnTo>
                <a:lnTo>
                  <a:pt x="498375" y="527128"/>
                </a:lnTo>
                <a:lnTo>
                  <a:pt x="0" y="527128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378416" y="3927091"/>
            <a:ext cx="2359779" cy="293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50"/>
              </a:lnSpc>
            </a:pPr>
            <a:r>
              <a:rPr lang="en-US" sz="1750">
                <a:solidFill>
                  <a:srgbClr val="000000"/>
                </a:solidFill>
                <a:latin typeface="Open Sans"/>
              </a:rPr>
              <a:t> ONDON THOME Larry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78416" y="4879091"/>
            <a:ext cx="2370114" cy="294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1"/>
              </a:lnSpc>
            </a:pPr>
            <a:r>
              <a:rPr lang="en-US" sz="1757">
                <a:solidFill>
                  <a:srgbClr val="000000"/>
                </a:solidFill>
                <a:latin typeface="Open Sans"/>
              </a:rPr>
              <a:t>FOUTERET Gautier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78416" y="6013905"/>
            <a:ext cx="2120927" cy="275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2"/>
              </a:lnSpc>
            </a:pPr>
            <a:r>
              <a:rPr lang="en-US" sz="1573">
                <a:solidFill>
                  <a:srgbClr val="000000"/>
                </a:solidFill>
                <a:latin typeface="Open Sans"/>
              </a:rPr>
              <a:t>BAENTS Brayan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528448" y="0"/>
            <a:ext cx="2759552" cy="2193628"/>
          </a:xfrm>
          <a:custGeom>
            <a:avLst/>
            <a:gdLst/>
            <a:ahLst/>
            <a:cxnLst/>
            <a:rect l="l" t="t" r="r" b="b"/>
            <a:pathLst>
              <a:path w="2759552" h="2193628">
                <a:moveTo>
                  <a:pt x="0" y="0"/>
                </a:moveTo>
                <a:lnTo>
                  <a:pt x="2759552" y="0"/>
                </a:lnTo>
                <a:lnTo>
                  <a:pt x="2759552" y="2193628"/>
                </a:lnTo>
                <a:lnTo>
                  <a:pt x="0" y="2193628"/>
                </a:lnTo>
                <a:lnTo>
                  <a:pt x="0" y="0"/>
                </a:lnTo>
                <a:close/>
              </a:path>
            </a:pathLst>
          </a:custGeom>
          <a:blipFill>
            <a:blip r:embed="rId11" cstate="print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22409" y="8821409"/>
            <a:ext cx="1465591" cy="1465591"/>
          </a:xfrm>
          <a:custGeom>
            <a:avLst/>
            <a:gdLst/>
            <a:ahLst/>
            <a:cxnLst/>
            <a:rect l="l" t="t" r="r" b="b"/>
            <a:pathLst>
              <a:path w="1465591" h="1465591">
                <a:moveTo>
                  <a:pt x="0" y="0"/>
                </a:moveTo>
                <a:lnTo>
                  <a:pt x="1465591" y="0"/>
                </a:lnTo>
                <a:lnTo>
                  <a:pt x="1465591" y="1465591"/>
                </a:lnTo>
                <a:lnTo>
                  <a:pt x="0" y="1465591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8263" y="1780867"/>
            <a:ext cx="17196941" cy="5408830"/>
          </a:xfrm>
          <a:custGeom>
            <a:avLst/>
            <a:gdLst/>
            <a:ahLst/>
            <a:cxnLst/>
            <a:rect l="l" t="t" r="r" b="b"/>
            <a:pathLst>
              <a:path w="17196941" h="5408830">
                <a:moveTo>
                  <a:pt x="0" y="0"/>
                </a:moveTo>
                <a:lnTo>
                  <a:pt x="17196941" y="0"/>
                </a:lnTo>
                <a:lnTo>
                  <a:pt x="17196941" y="5408830"/>
                </a:lnTo>
                <a:lnTo>
                  <a:pt x="0" y="540883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0" y="971550"/>
            <a:ext cx="8774147" cy="514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6"/>
              </a:lnSpc>
              <a:spcBef>
                <a:spcPct val="0"/>
              </a:spcBef>
            </a:pPr>
            <a:r>
              <a:rPr lang="en-US" sz="3004">
                <a:solidFill>
                  <a:srgbClr val="000000"/>
                </a:solidFill>
                <a:latin typeface="Open Sans Bold"/>
              </a:rPr>
              <a:t>Les diagrammes : Schéma Synoptique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6817839" y="9191625"/>
            <a:ext cx="89916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9/58</a:t>
            </a:r>
          </a:p>
        </p:txBody>
      </p:sp>
      <p:sp>
        <p:nvSpPr>
          <p:cNvPr id="6" name="Freeform 6"/>
          <p:cNvSpPr/>
          <p:nvPr/>
        </p:nvSpPr>
        <p:spPr>
          <a:xfrm>
            <a:off x="15528448" y="0"/>
            <a:ext cx="2759552" cy="2193628"/>
          </a:xfrm>
          <a:custGeom>
            <a:avLst/>
            <a:gdLst/>
            <a:ahLst/>
            <a:cxnLst/>
            <a:rect l="l" t="t" r="r" b="b"/>
            <a:pathLst>
              <a:path w="2759552" h="2193628">
                <a:moveTo>
                  <a:pt x="0" y="0"/>
                </a:moveTo>
                <a:lnTo>
                  <a:pt x="2759552" y="0"/>
                </a:lnTo>
                <a:lnTo>
                  <a:pt x="2759552" y="2193628"/>
                </a:lnTo>
                <a:lnTo>
                  <a:pt x="0" y="2193628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461</Words>
  <Application>Microsoft Office PowerPoint</Application>
  <PresentationFormat>Personnalisé</PresentationFormat>
  <Paragraphs>175</Paragraphs>
  <Slides>50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</vt:vector>
  </HeadingPairs>
  <TitlesOfParts>
    <vt:vector size="58" baseType="lpstr">
      <vt:lpstr>Arial</vt:lpstr>
      <vt:lpstr>Rosario Bold</vt:lpstr>
      <vt:lpstr>Inter Bold</vt:lpstr>
      <vt:lpstr>Calibri</vt:lpstr>
      <vt:lpstr>Inter</vt:lpstr>
      <vt:lpstr>Open Sans</vt:lpstr>
      <vt:lpstr>Open Sans Bold</vt:lpstr>
      <vt:lpstr>Office Theme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Diapositive 44</vt:lpstr>
      <vt:lpstr>Diapositive 45</vt:lpstr>
      <vt:lpstr>Diapositive 46</vt:lpstr>
      <vt:lpstr>Diapositive 47</vt:lpstr>
      <vt:lpstr>Diapositive 48</vt:lpstr>
      <vt:lpstr>Diapositive 49</vt:lpstr>
      <vt:lpstr>Diapositive 50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Taxi Partie Gautier</dc:title>
  <cp:lastModifiedBy>g.fouteret</cp:lastModifiedBy>
  <cp:revision>3</cp:revision>
  <dcterms:created xsi:type="dcterms:W3CDTF">2006-08-16T00:00:00Z</dcterms:created>
  <dcterms:modified xsi:type="dcterms:W3CDTF">2024-05-28T09:43:32Z</dcterms:modified>
  <dc:identifier>DAGGbZYkGWY</dc:identifier>
</cp:coreProperties>
</file>